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73" r:id="rId18"/>
    <p:sldId id="282" r:id="rId19"/>
    <p:sldId id="279" r:id="rId20"/>
    <p:sldId id="280" r:id="rId21"/>
    <p:sldId id="283" r:id="rId22"/>
    <p:sldId id="281" r:id="rId23"/>
    <p:sldId id="291" r:id="rId24"/>
    <p:sldId id="29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4" r:id="rId34"/>
    <p:sldId id="275" r:id="rId35"/>
    <p:sldId id="276" r:id="rId36"/>
    <p:sldId id="277" r:id="rId37"/>
    <p:sldId id="27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89FA"/>
    <a:srgbClr val="225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0DC58-864F-4F3C-AA43-D858C1FAFEF1}" type="datetimeFigureOut">
              <a:rPr lang="en-US" smtClean="0"/>
              <a:t>19-Dec-19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38C80-02B3-4908-B2A3-4EA621E7B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52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3628-19DB-4D1A-8E96-EFD84188F092}" type="datetime1">
              <a:rPr lang="en-US" smtClean="0"/>
              <a:t>19-Dec-19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8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A3439-2C98-4CE2-BE6B-E3E27968BA38}" type="datetime1">
              <a:rPr lang="en-US" smtClean="0"/>
              <a:t>19-Dec-19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6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FEA3-8EC1-4A05-A128-DF66A350B4A6}" type="datetime1">
              <a:rPr lang="en-US" smtClean="0"/>
              <a:t>19-Dec-19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9987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1DC3-C8B6-4362-A979-3CF42EB0E171}" type="datetime1">
              <a:rPr lang="en-US" smtClean="0"/>
              <a:t>19-Dec-19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0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B149-C5EC-41AB-81B7-498E8B25707E}" type="datetime1">
              <a:rPr lang="en-US" smtClean="0"/>
              <a:t>19-Dec-19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3634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0334-E4B4-4F2F-BA9F-0E376792437D}" type="datetime1">
              <a:rPr lang="en-US" smtClean="0"/>
              <a:t>19-Dec-19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79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8A22-D03E-48F7-972E-8245C7AA30FE}" type="datetime1">
              <a:rPr lang="en-US" smtClean="0"/>
              <a:t>19-Dec-19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60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52D4B-1C53-4FBE-B14B-317C27ACD0D9}" type="datetime1">
              <a:rPr lang="en-US" smtClean="0"/>
              <a:t>19-Dec-19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4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973-33FB-4776-B698-672C1773CA95}" type="datetime1">
              <a:rPr lang="en-US" smtClean="0"/>
              <a:t>19-Dec-19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1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13D04-1CE0-4ECA-8DF6-EEA708361C41}" type="datetime1">
              <a:rPr lang="en-US" smtClean="0"/>
              <a:t>19-Dec-19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5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A669-1D77-4865-91CF-1AD57DF8ADBE}" type="datetime1">
              <a:rPr lang="en-US" smtClean="0"/>
              <a:t>19-Dec-19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9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FE23-0207-4144-94A2-A23A6565AEDB}" type="datetime1">
              <a:rPr lang="en-US" smtClean="0"/>
              <a:t>19-Dec-19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6EA18-CEE6-4A39-B217-F8BA4101E2C0}" type="datetime1">
              <a:rPr lang="en-US" smtClean="0"/>
              <a:t>19-Dec-19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7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06E9F-4B84-4BB2-9531-A05477687C60}" type="datetime1">
              <a:rPr lang="en-US" smtClean="0"/>
              <a:t>19-Dec-19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7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642B-2831-45E7-AA42-1235BD895106}" type="datetime1">
              <a:rPr lang="en-US" smtClean="0"/>
              <a:t>19-Dec-19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5F3B-D374-43EF-916D-C155A4B49A1D}" type="datetime1">
              <a:rPr lang="en-US" smtClean="0"/>
              <a:t>19-Dec-19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140D-9E20-4720-86A0-2A0FA610782B}" type="datetime1">
              <a:rPr lang="en-US" smtClean="0"/>
              <a:t>19-Dec-19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1F1934F-3BD6-4683-91F4-16CD5A9F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4897" y="922243"/>
            <a:ext cx="9284677" cy="2802194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Stock Price Prediction: A Comparative Study between Traditional Statistical Approach and Machine Learning </a:t>
            </a:r>
            <a:r>
              <a:rPr lang="en-US" sz="4000" dirty="0" smtClean="0"/>
              <a:t>Approach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4326" y="4075284"/>
            <a:ext cx="4555499" cy="2505626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Authors:</a:t>
            </a:r>
            <a:r>
              <a:rPr lang="bn-IN" b="1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bn-IN" b="1" dirty="0" smtClean="0">
                <a:solidFill>
                  <a:schemeClr val="tx1"/>
                </a:solidFill>
                <a:latin typeface="+mj-lt"/>
              </a:rPr>
            </a:br>
            <a:r>
              <a:rPr lang="en-US" b="1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1. Indronil Bhattacharjee</a:t>
            </a:r>
            <a:r>
              <a:rPr lang="bn-IN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bn-IN" dirty="0" smtClean="0">
                <a:solidFill>
                  <a:schemeClr val="tx1"/>
                </a:solidFill>
                <a:latin typeface="+mj-lt"/>
              </a:rPr>
            </a:b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Department of 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CSE, KUET</a:t>
            </a:r>
            <a:r>
              <a:rPr lang="bn-IN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bn-IN" dirty="0" smtClean="0">
                <a:solidFill>
                  <a:schemeClr val="tx1"/>
                </a:solidFill>
                <a:latin typeface="+mj-lt"/>
              </a:rPr>
            </a:br>
            <a:r>
              <a:rPr lang="en-US" b="1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2. </a:t>
            </a:r>
            <a:r>
              <a:rPr lang="en-US" b="1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Pryonti</a:t>
            </a:r>
            <a:r>
              <a:rPr lang="en-US" b="1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Bhattacharja</a:t>
            </a:r>
            <a:endParaRPr lang="en-US" b="1" dirty="0" smtClean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Department of 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Economics, SUST</a:t>
            </a:r>
          </a:p>
        </p:txBody>
      </p:sp>
      <p:sp>
        <p:nvSpPr>
          <p:cNvPr id="4" name="Rectangle 3"/>
          <p:cNvSpPr/>
          <p:nvPr/>
        </p:nvSpPr>
        <p:spPr>
          <a:xfrm>
            <a:off x="6985372" y="4806322"/>
            <a:ext cx="47637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Paper Id </a:t>
            </a: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: </a:t>
            </a:r>
            <a:r>
              <a:rPr lang="en-US" sz="2000" b="1" dirty="0" smtClean="0">
                <a:latin typeface="+mj-lt"/>
                <a:cs typeface="Times New Roman" panose="02020603050405020304" pitchFamily="18" charset="0"/>
              </a:rPr>
              <a:t>201</a:t>
            </a:r>
          </a:p>
          <a:p>
            <a:pPr algn="ctr"/>
            <a:endParaRPr lang="en-US" sz="1600" b="1" dirty="0" smtClean="0"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Presented by : Indronil </a:t>
            </a: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Bhattacharjee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4326" y="430657"/>
            <a:ext cx="982287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latin typeface="TimesNewRoman"/>
              </a:rPr>
              <a:t>4th International Conference on Electrical Information and Communication Technology (EICT</a:t>
            </a:r>
            <a:r>
              <a:rPr lang="en-US" sz="1700" b="1" dirty="0" smtClean="0">
                <a:latin typeface="TimesNewRoman"/>
              </a:rPr>
              <a:t>)</a:t>
            </a:r>
          </a:p>
        </p:txBody>
      </p:sp>
      <p:pic>
        <p:nvPicPr>
          <p:cNvPr id="14338" name="Picture 2" descr="https://www8.lunapic.com/editor/working/157675765315558051?68475319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24" y="0"/>
            <a:ext cx="1232602" cy="123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70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07"/>
    </mc:Choice>
    <mc:Fallback>
      <p:transition spd="slow" advTm="4990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br>
              <a:rPr lang="en-US" dirty="0" smtClean="0"/>
            </a:br>
            <a:r>
              <a:rPr lang="en-US" sz="2000" dirty="0" smtClean="0"/>
              <a:t>(Simple Linear, Lasso, Ridge)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Simple linear </a:t>
            </a:r>
            <a:r>
              <a:rPr lang="en-US" dirty="0" smtClean="0">
                <a:solidFill>
                  <a:schemeClr val="tx1"/>
                </a:solidFill>
              </a:rPr>
              <a:t>regression algorithm </a:t>
            </a:r>
            <a:r>
              <a:rPr lang="en-US" dirty="0">
                <a:solidFill>
                  <a:schemeClr val="tx1"/>
                </a:solidFill>
              </a:rPr>
              <a:t>is one of the fundamental supervised </a:t>
            </a:r>
            <a:r>
              <a:rPr lang="en-US" dirty="0" smtClean="0">
                <a:solidFill>
                  <a:schemeClr val="tx1"/>
                </a:solidFill>
              </a:rPr>
              <a:t>machine learning </a:t>
            </a:r>
            <a:r>
              <a:rPr lang="en-US" dirty="0">
                <a:solidFill>
                  <a:schemeClr val="tx1"/>
                </a:solidFill>
              </a:rPr>
              <a:t>algorithms used for </a:t>
            </a:r>
            <a:r>
              <a:rPr lang="en-US" dirty="0" smtClean="0">
                <a:solidFill>
                  <a:schemeClr val="tx1"/>
                </a:solidFill>
              </a:rPr>
              <a:t>regression.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Ridge is one of the techniques </a:t>
            </a:r>
            <a:r>
              <a:rPr lang="en-US" dirty="0" smtClean="0">
                <a:solidFill>
                  <a:schemeClr val="tx1"/>
                </a:solidFill>
              </a:rPr>
              <a:t>which reduces </a:t>
            </a:r>
            <a:r>
              <a:rPr lang="en-US" dirty="0">
                <a:solidFill>
                  <a:schemeClr val="tx1"/>
                </a:solidFill>
              </a:rPr>
              <a:t>model complexity and prevents over-fitting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Lasso stands for Least </a:t>
            </a:r>
            <a:r>
              <a:rPr lang="en-US" dirty="0" smtClean="0">
                <a:solidFill>
                  <a:schemeClr val="tx1"/>
                </a:solidFill>
              </a:rPr>
              <a:t>Absolute Shrinkage </a:t>
            </a:r>
            <a:r>
              <a:rPr lang="en-US" dirty="0">
                <a:solidFill>
                  <a:schemeClr val="tx1"/>
                </a:solidFill>
              </a:rPr>
              <a:t>and Selection </a:t>
            </a:r>
            <a:r>
              <a:rPr lang="en-US" dirty="0" smtClean="0">
                <a:solidFill>
                  <a:schemeClr val="tx1"/>
                </a:solidFill>
              </a:rPr>
              <a:t>Operator. Lasso </a:t>
            </a:r>
            <a:r>
              <a:rPr lang="en-US" dirty="0">
                <a:solidFill>
                  <a:schemeClr val="tx1"/>
                </a:solidFill>
              </a:rPr>
              <a:t>finds the </a:t>
            </a:r>
            <a:r>
              <a:rPr lang="en-US" dirty="0" smtClean="0">
                <a:solidFill>
                  <a:schemeClr val="tx1"/>
                </a:solidFill>
              </a:rPr>
              <a:t>central point </a:t>
            </a:r>
            <a:r>
              <a:rPr lang="en-US" dirty="0">
                <a:solidFill>
                  <a:schemeClr val="tx1"/>
                </a:solidFill>
              </a:rPr>
              <a:t>where data values are shrunk.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48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77"/>
    </mc:Choice>
    <mc:Fallback>
      <p:transition spd="slow" advTm="2317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K-Nearest Neighbour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Algorithm </a:t>
            </a:r>
            <a:r>
              <a:rPr lang="en-US" dirty="0">
                <a:solidFill>
                  <a:schemeClr val="tx1"/>
                </a:solidFill>
              </a:rPr>
              <a:t>to predict numerical target based on a similarity measure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KNN calculates the average of </a:t>
            </a:r>
            <a:r>
              <a:rPr lang="en-US" dirty="0" smtClean="0">
                <a:solidFill>
                  <a:schemeClr val="tx1"/>
                </a:solidFill>
              </a:rPr>
              <a:t>the numerical </a:t>
            </a:r>
            <a:r>
              <a:rPr lang="en-US" dirty="0">
                <a:solidFill>
                  <a:schemeClr val="tx1"/>
                </a:solidFill>
              </a:rPr>
              <a:t>target of the K nearest </a:t>
            </a:r>
            <a:r>
              <a:rPr lang="en-US" dirty="0" smtClean="0">
                <a:solidFill>
                  <a:schemeClr val="tx1"/>
                </a:solidFill>
              </a:rPr>
              <a:t>neighbors.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2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46"/>
    </mc:Choice>
    <mc:Fallback>
      <p:transition spd="slow" advTm="1334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Forest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Random Forest algorithm is one of </a:t>
            </a:r>
            <a:r>
              <a:rPr lang="en-US" dirty="0" smtClean="0">
                <a:solidFill>
                  <a:schemeClr val="tx1"/>
                </a:solidFill>
              </a:rPr>
              <a:t>the ensemble </a:t>
            </a:r>
            <a:r>
              <a:rPr lang="en-US" dirty="0">
                <a:solidFill>
                  <a:schemeClr val="tx1"/>
                </a:solidFill>
              </a:rPr>
              <a:t>learning </a:t>
            </a:r>
            <a:r>
              <a:rPr lang="en-US" dirty="0" smtClean="0">
                <a:solidFill>
                  <a:schemeClr val="tx1"/>
                </a:solidFill>
              </a:rPr>
              <a:t>algorithms.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It is an additive model </a:t>
            </a:r>
            <a:r>
              <a:rPr lang="en-US" dirty="0" smtClean="0">
                <a:solidFill>
                  <a:schemeClr val="tx1"/>
                </a:solidFill>
              </a:rPr>
              <a:t>that makes </a:t>
            </a:r>
            <a:r>
              <a:rPr lang="en-US" dirty="0">
                <a:solidFill>
                  <a:schemeClr val="tx1"/>
                </a:solidFill>
              </a:rPr>
              <a:t>prediction by combining decisions of a sequence </a:t>
            </a:r>
            <a:r>
              <a:rPr lang="en-US" dirty="0" smtClean="0">
                <a:solidFill>
                  <a:schemeClr val="tx1"/>
                </a:solidFill>
              </a:rPr>
              <a:t>of decision </a:t>
            </a:r>
            <a:r>
              <a:rPr lang="en-US" dirty="0">
                <a:solidFill>
                  <a:schemeClr val="tx1"/>
                </a:solidFill>
              </a:rPr>
              <a:t>trees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Random forest prediction formula is as </a:t>
            </a:r>
            <a:r>
              <a:rPr lang="en-US" dirty="0" smtClean="0">
                <a:solidFill>
                  <a:schemeClr val="tx1"/>
                </a:solidFill>
              </a:rPr>
              <a:t>follows</a:t>
            </a:r>
            <a:r>
              <a:rPr lang="en-US" i="1" dirty="0" smtClean="0">
                <a:solidFill>
                  <a:schemeClr val="tx1"/>
                </a:solidFill>
              </a:rPr>
              <a:t>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896892"/>
                  </p:ext>
                </p:extLst>
              </p:nvPr>
            </p:nvGraphicFramePr>
            <p:xfrm>
              <a:off x="3986848" y="4210604"/>
              <a:ext cx="5100956" cy="5011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75188">
                      <a:extLst>
                        <a:ext uri="{9D8B030D-6E8A-4147-A177-3AD203B41FA5}">
                          <a16:colId xmlns:a16="http://schemas.microsoft.com/office/drawing/2014/main" val="714640691"/>
                        </a:ext>
                      </a:extLst>
                    </a:gridCol>
                    <a:gridCol w="625768">
                      <a:extLst>
                        <a:ext uri="{9D8B030D-6E8A-4147-A177-3AD203B41FA5}">
                          <a16:colId xmlns:a16="http://schemas.microsoft.com/office/drawing/2014/main" val="2110484944"/>
                        </a:ext>
                      </a:extLst>
                    </a:gridCol>
                  </a:tblGrid>
                  <a:tr h="501162">
                    <a:tc>
                      <a:txBody>
                        <a:bodyPr/>
                        <a:lstStyle/>
                        <a:p>
                          <a:pPr marL="182880" marR="0" indent="0" algn="just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342900" algn="l"/>
                              <a:tab pos="4572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>
                                    <a:effectLst/>
                                    <a:latin typeface="+mj-lt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800" b="1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b="1" i="1">
                                    <a:effectLst/>
                                    <a:latin typeface="+mj-lt"/>
                                    <a:ea typeface="MS Mincho"/>
                                    <a:cs typeface="Times New Roman" panose="020206030504050203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+mj-lt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effectLst/>
                                        <a:latin typeface="+mj-lt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1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b="1" i="1">
                                    <a:effectLst/>
                                    <a:latin typeface="+mj-lt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+mj-lt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effectLst/>
                                        <a:latin typeface="+mj-lt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1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b="1" i="1">
                                    <a:effectLst/>
                                    <a:latin typeface="+mj-lt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+… +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+mj-lt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effectLst/>
                                        <a:latin typeface="+mj-lt"/>
                                        <a:ea typeface="MS Mincho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1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b="1" i="1">
                                    <a:effectLst/>
                                    <a:latin typeface="+mj-lt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b="1" i="1" dirty="0">
                            <a:effectLst/>
                            <a:latin typeface="+mj-lt"/>
                            <a:ea typeface="MS Mincho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3028950" algn="l"/>
                            </a:tabLs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(8)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48375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896892"/>
                  </p:ext>
                </p:extLst>
              </p:nvPr>
            </p:nvGraphicFramePr>
            <p:xfrm>
              <a:off x="3986848" y="4210604"/>
              <a:ext cx="5100956" cy="5011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75188">
                      <a:extLst>
                        <a:ext uri="{9D8B030D-6E8A-4147-A177-3AD203B41FA5}">
                          <a16:colId xmlns:a16="http://schemas.microsoft.com/office/drawing/2014/main" val="714640691"/>
                        </a:ext>
                      </a:extLst>
                    </a:gridCol>
                    <a:gridCol w="625768">
                      <a:extLst>
                        <a:ext uri="{9D8B030D-6E8A-4147-A177-3AD203B41FA5}">
                          <a16:colId xmlns:a16="http://schemas.microsoft.com/office/drawing/2014/main" val="2110484944"/>
                        </a:ext>
                      </a:extLst>
                    </a:gridCol>
                  </a:tblGrid>
                  <a:tr h="501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r="-14033" b="-6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3028950" algn="l"/>
                            </a:tabLs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(8)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48375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/>
              <p:cNvSpPr>
                <a:spLocks noChangeArrowheads="1"/>
              </p:cNvSpPr>
              <p:nvPr/>
            </p:nvSpPr>
            <p:spPr bwMode="auto">
              <a:xfrm>
                <a:off x="3269396" y="4642080"/>
                <a:ext cx="5266933" cy="1338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indent="18256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182563" algn="just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In (8),</a:t>
                </a:r>
                <a:endPara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  <a:p>
                <a:pPr lvl="0" algn="just" defTabSz="91440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 Final prediction</a:t>
                </a:r>
                <a:endPara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  <a:p>
                <a:pPr lvl="0" algn="just" defTabSz="91440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MS Mincho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 = Decision function of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MS Mincho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0" lang="en-US" altLang="en-US" b="0" i="1" u="none" strike="noStrike" cap="none" normalizeH="0" baseline="3000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th</a:t>
                </a:r>
                <a:r>
                  <a:rPr kumimoji="0" lang="en-US" alt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Times New Roman" panose="02020603050405020304" pitchFamily="18" charset="0"/>
                  </a:rPr>
                  <a:t> decision tree</a:t>
                </a:r>
                <a:endParaRPr kumimoji="0" lang="en-US" altLang="en-US" sz="4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6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69396" y="4642080"/>
                <a:ext cx="5266933" cy="1338828"/>
              </a:xfrm>
              <a:prstGeom prst="rect">
                <a:avLst/>
              </a:prstGeom>
              <a:blipFill>
                <a:blip r:embed="rId3"/>
                <a:stretch>
                  <a:fillRect b="-318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26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1"/>
    </mc:Choice>
    <mc:Fallback>
      <p:transition spd="slow" advTm="1228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</a:t>
            </a:r>
            <a:r>
              <a:rPr lang="en-US" sz="2200" dirty="0"/>
              <a:t>Support Vector Regression)</a:t>
            </a:r>
            <a:br>
              <a:rPr lang="en-US" sz="22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SVM can be used </a:t>
            </a:r>
            <a:r>
              <a:rPr lang="en-US" dirty="0" smtClean="0">
                <a:solidFill>
                  <a:schemeClr val="tx1"/>
                </a:solidFill>
              </a:rPr>
              <a:t>as regression </a:t>
            </a:r>
            <a:r>
              <a:rPr lang="en-US" dirty="0">
                <a:solidFill>
                  <a:schemeClr val="tx1"/>
                </a:solidFill>
              </a:rPr>
              <a:t>method.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Support </a:t>
            </a:r>
            <a:r>
              <a:rPr lang="en-US" dirty="0">
                <a:solidFill>
                  <a:schemeClr val="tx1"/>
                </a:solidFill>
              </a:rPr>
              <a:t>Vector Regression uses the </a:t>
            </a:r>
            <a:r>
              <a:rPr lang="en-US" dirty="0" smtClean="0">
                <a:solidFill>
                  <a:schemeClr val="tx1"/>
                </a:solidFill>
              </a:rPr>
              <a:t>same principles </a:t>
            </a:r>
            <a:r>
              <a:rPr lang="en-US" dirty="0">
                <a:solidFill>
                  <a:schemeClr val="tx1"/>
                </a:solidFill>
              </a:rPr>
              <a:t>as the SVM for classification, with only a few </a:t>
            </a:r>
            <a:r>
              <a:rPr lang="en-US" dirty="0" smtClean="0">
                <a:solidFill>
                  <a:schemeClr val="tx1"/>
                </a:solidFill>
              </a:rPr>
              <a:t>minor differences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margin of tolerance (ϵ) is set in approximation </a:t>
            </a:r>
            <a:r>
              <a:rPr lang="en-US" dirty="0" smtClean="0">
                <a:solidFill>
                  <a:schemeClr val="tx1"/>
                </a:solidFill>
              </a:rPr>
              <a:t>to the SVM.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13</a:t>
            </a:fld>
            <a:endParaRPr lang="en-US"/>
          </a:p>
        </p:txBody>
      </p:sp>
      <p:pic>
        <p:nvPicPr>
          <p:cNvPr id="15362" name="Picture 2" descr="https://www8.lunapic.com/editor/working/157675765315558051?86715592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591" y="4365087"/>
            <a:ext cx="26193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45302" y="6324679"/>
            <a:ext cx="3005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Fig. </a:t>
            </a:r>
            <a:r>
              <a:rPr lang="en-US" sz="1600" b="1" dirty="0" smtClean="0"/>
              <a:t>Support Vector Machine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5613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5"/>
    </mc:Choice>
    <mc:Fallback>
      <p:transition spd="slow" advTm="1774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 Models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</a:t>
            </a:r>
            <a:r>
              <a:rPr lang="en-US" sz="2000" dirty="0"/>
              <a:t>Single Layer </a:t>
            </a:r>
            <a:r>
              <a:rPr lang="en-US" sz="2000" dirty="0" smtClean="0"/>
              <a:t>Perceptron)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Single Layer Perceptron model is a neural network model which consists of only one input layer and one output layer.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There </a:t>
            </a:r>
            <a:r>
              <a:rPr lang="en-US" dirty="0">
                <a:solidFill>
                  <a:schemeClr val="tx1"/>
                </a:solidFill>
              </a:rPr>
              <a:t>will be no hidden neuron layer </a:t>
            </a:r>
            <a:r>
              <a:rPr lang="en-US" dirty="0" smtClean="0">
                <a:solidFill>
                  <a:schemeClr val="tx1"/>
                </a:solidFill>
              </a:rPr>
              <a:t>in between.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14</a:t>
            </a:fld>
            <a:endParaRPr lang="en-US"/>
          </a:p>
        </p:txBody>
      </p:sp>
      <p:pic>
        <p:nvPicPr>
          <p:cNvPr id="11266" name="Picture 2" descr="https://www8.lunapic.com/editor/working/157675765315558051?85992029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356" y="3596426"/>
            <a:ext cx="4528967" cy="285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72732" y="6451644"/>
            <a:ext cx="2932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Fig. </a:t>
            </a:r>
            <a:r>
              <a:rPr lang="en-US" sz="1600" b="1" dirty="0" smtClean="0"/>
              <a:t>Single Layer Perceptron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2859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3"/>
    </mc:Choice>
    <mc:Fallback>
      <p:transition spd="slow" advTm="1190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 </a:t>
            </a:r>
            <a:r>
              <a:rPr lang="en-US" dirty="0" smtClean="0"/>
              <a:t>Models</a:t>
            </a:r>
            <a:br>
              <a:rPr lang="en-US" dirty="0" smtClean="0"/>
            </a:br>
            <a:r>
              <a:rPr lang="en-US" sz="2200" dirty="0" smtClean="0">
                <a:solidFill>
                  <a:srgbClr val="31B4E6">
                    <a:lumMod val="75000"/>
                  </a:srgbClr>
                </a:solidFill>
              </a:rPr>
              <a:t>(Multilayer Perceptron)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9127" y="2133600"/>
            <a:ext cx="9135485" cy="3777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There will be one </a:t>
            </a:r>
            <a:r>
              <a:rPr lang="en-US" dirty="0" smtClean="0">
                <a:solidFill>
                  <a:schemeClr val="tx1"/>
                </a:solidFill>
              </a:rPr>
              <a:t>or more </a:t>
            </a:r>
            <a:r>
              <a:rPr lang="en-US" dirty="0">
                <a:solidFill>
                  <a:schemeClr val="tx1"/>
                </a:solidFill>
              </a:rPr>
              <a:t>hidden layers present in between one input layer and </a:t>
            </a:r>
            <a:r>
              <a:rPr lang="en-US" dirty="0" smtClean="0">
                <a:solidFill>
                  <a:schemeClr val="tx1"/>
                </a:solidFill>
              </a:rPr>
              <a:t>one output </a:t>
            </a:r>
            <a:r>
              <a:rPr lang="en-US" dirty="0">
                <a:solidFill>
                  <a:schemeClr val="tx1"/>
                </a:solidFill>
              </a:rPr>
              <a:t>layer in an MLP model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15</a:t>
            </a:fld>
            <a:endParaRPr lang="en-US"/>
          </a:p>
        </p:txBody>
      </p:sp>
      <p:pic>
        <p:nvPicPr>
          <p:cNvPr id="12290" name="Picture 2" descr="https://www8.lunapic.com/editor/working/157675765315558051?93147760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741" y="3134532"/>
            <a:ext cx="4623582" cy="32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298741"/>
                  </p:ext>
                </p:extLst>
              </p:nvPr>
            </p:nvGraphicFramePr>
            <p:xfrm>
              <a:off x="2177389" y="3009183"/>
              <a:ext cx="4965140" cy="29020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23309">
                      <a:extLst>
                        <a:ext uri="{9D8B030D-6E8A-4147-A177-3AD203B41FA5}">
                          <a16:colId xmlns:a16="http://schemas.microsoft.com/office/drawing/2014/main" val="197223157"/>
                        </a:ext>
                      </a:extLst>
                    </a:gridCol>
                    <a:gridCol w="541831">
                      <a:extLst>
                        <a:ext uri="{9D8B030D-6E8A-4147-A177-3AD203B41FA5}">
                          <a16:colId xmlns:a16="http://schemas.microsoft.com/office/drawing/2014/main" val="1076917066"/>
                        </a:ext>
                      </a:extLst>
                    </a:gridCol>
                  </a:tblGrid>
                  <a:tr h="1107502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Arial Unicode MS" panose="020B0604020202020204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Arial Unicode MS" panose="020B0604020202020204" pitchFamily="34" charset="-128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Arial Unicode MS" panose="020B0604020202020204" pitchFamily="34" charset="-128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  <a:latin typeface="+mj-lt"/>
                                    <a:ea typeface="Times New Roman" panose="02020603050405020304" pitchFamily="18" charset="0"/>
                                    <a:cs typeface="Arial Unicode MS" panose="020B0604020202020204" pitchFamily="34" charset="-128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effectLst/>
                                    <a:latin typeface="+mj-lt"/>
                                    <a:ea typeface="Times New Roman" panose="02020603050405020304" pitchFamily="18" charset="0"/>
                                    <a:cs typeface="Arial Unicode MS" panose="020B0604020202020204" pitchFamily="34" charset="-128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effectLst/>
                                    <a:latin typeface="+mj-lt"/>
                                    <a:ea typeface="Times New Roman" panose="02020603050405020304" pitchFamily="18" charset="0"/>
                                    <a:cs typeface="Arial Unicode MS" panose="020B0604020202020204" pitchFamily="34" charset="-128"/>
                                  </a:rPr>
                                  <m:t>)= </m:t>
                                </m:r>
                                <m:r>
                                  <a:rPr lang="en-US" sz="2000" i="1">
                                    <a:effectLst/>
                                    <a:latin typeface="+mj-lt"/>
                                    <a:ea typeface="Times New Roman" panose="02020603050405020304" pitchFamily="18" charset="0"/>
                                    <a:cs typeface="Arial Unicode MS" panose="020B0604020202020204" pitchFamily="34" charset="-128"/>
                                  </a:rPr>
                                  <m:t>𝜑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Arial Unicode MS" panose="020B0604020202020204" pitchFamily="34" charset="-128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i="1">
                                            <a:effectLst/>
                                            <a:latin typeface="+mj-lt"/>
                                            <a:ea typeface="Times New Roman" panose="02020603050405020304" pitchFamily="18" charset="0"/>
                                            <a:cs typeface="Arial Unicode MS" panose="020B0604020202020204" pitchFamily="34" charset="-128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+mj-lt"/>
                                                    <a:ea typeface="Times New Roman" panose="02020603050405020304" pitchFamily="18" charset="0"/>
                                                    <a:cs typeface="Arial Unicode MS" panose="020B0604020202020204" pitchFamily="34" charset="-128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effectLst/>
                                                    <a:latin typeface="+mj-lt"/>
                                                    <a:ea typeface="Times New Roman" panose="02020603050405020304" pitchFamily="18" charset="0"/>
                                                    <a:cs typeface="Arial Unicode MS" panose="020B0604020202020204" pitchFamily="34" charset="-128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effectLst/>
                                                    <a:latin typeface="+mj-lt"/>
                                                    <a:ea typeface="Times New Roman" panose="02020603050405020304" pitchFamily="18" charset="0"/>
                                                    <a:cs typeface="Arial Unicode MS" panose="020B0604020202020204" pitchFamily="34" charset="-128"/>
                                                  </a:rPr>
                                                  <m:t>𝑗𝑘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+mj-lt"/>
                                                    <a:ea typeface="Times New Roman" panose="02020603050405020304" pitchFamily="18" charset="0"/>
                                                    <a:cs typeface="Arial Unicode MS" panose="020B0604020202020204" pitchFamily="34" charset="-128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i="1">
                                                    <a:effectLst/>
                                                    <a:latin typeface="+mj-lt"/>
                                                    <a:ea typeface="Times New Roman" panose="02020603050405020304" pitchFamily="18" charset="0"/>
                                                    <a:cs typeface="Arial Unicode MS" panose="020B0604020202020204" pitchFamily="34" charset="-128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  <m:t>∗ </m:t>
                                            </m:r>
                                          </m:e>
                                        </m:nary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  <m:t>𝑗𝑘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r>
                                          <a:rPr lang="en-US" sz="2000" i="1">
                                            <a:effectLst/>
                                            <a:latin typeface="+mj-lt"/>
                                            <a:ea typeface="Times New Roman" panose="02020603050405020304" pitchFamily="18" charset="0"/>
                                            <a:cs typeface="Arial Unicode MS" panose="020B0604020202020204" pitchFamily="34" charset="-128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effectLst/>
                                                <a:latin typeface="+mj-lt"/>
                                                <a:ea typeface="Times New Roman" panose="02020603050405020304" pitchFamily="18" charset="0"/>
                                                <a:cs typeface="Arial Unicode MS" panose="020B0604020202020204" pitchFamily="34" charset="-128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effectLst/>
                                        <a:latin typeface="+mj-lt"/>
                                        <a:ea typeface="Times New Roman" panose="02020603050405020304" pitchFamily="18" charset="0"/>
                                        <a:cs typeface="Arial Unicode MS" panose="020B0604020202020204" pitchFamily="34" charset="-128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3028950" algn="l"/>
                            </a:tabLs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 Unicode MS" panose="020B0604020202020204" pitchFamily="34" charset="-128"/>
                            </a:rPr>
                            <a:t>(11)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3036470"/>
                      </a:ext>
                    </a:extLst>
                  </a:tr>
                  <a:tr h="179453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338455" algn="l"/>
                            </a:tabLs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In (11),</a:t>
                          </a:r>
                          <a:endParaRPr lang="en-US" sz="1400" dirty="0"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18288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i="1" dirty="0" err="1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en-US" sz="1800" i="1" baseline="-25000" dirty="0" err="1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 = Final output</a:t>
                          </a:r>
                          <a:endParaRPr lang="en-US" sz="1800" dirty="0"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18288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i="1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φ</a:t>
                          </a:r>
                          <a:r>
                            <a:rPr lang="en-US" sz="1800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 = Activation function</a:t>
                          </a:r>
                          <a:endParaRPr lang="en-US" sz="1800" dirty="0"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18288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i="1" dirty="0" err="1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θ</a:t>
                          </a:r>
                          <a:r>
                            <a:rPr lang="en-US" sz="1800" i="1" baseline="-25000" dirty="0" err="1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 = Threshold</a:t>
                          </a:r>
                          <a:endParaRPr lang="en-US" sz="1800" dirty="0"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18288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i="1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en-US" sz="1800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 = Number of neurons</a:t>
                          </a:r>
                          <a:endParaRPr lang="en-US" sz="1800" dirty="0"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3028950" algn="l"/>
                            </a:tabLs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22149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298741"/>
                  </p:ext>
                </p:extLst>
              </p:nvPr>
            </p:nvGraphicFramePr>
            <p:xfrm>
              <a:off x="2177389" y="3009183"/>
              <a:ext cx="4965140" cy="290203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23309">
                      <a:extLst>
                        <a:ext uri="{9D8B030D-6E8A-4147-A177-3AD203B41FA5}">
                          <a16:colId xmlns:a16="http://schemas.microsoft.com/office/drawing/2014/main" val="197223157"/>
                        </a:ext>
                      </a:extLst>
                    </a:gridCol>
                    <a:gridCol w="541831">
                      <a:extLst>
                        <a:ext uri="{9D8B030D-6E8A-4147-A177-3AD203B41FA5}">
                          <a16:colId xmlns:a16="http://schemas.microsoft.com/office/drawing/2014/main" val="1076917066"/>
                        </a:ext>
                      </a:extLst>
                    </a:gridCol>
                  </a:tblGrid>
                  <a:tr h="11075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r="-12259" b="-162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3028950" algn="l"/>
                            </a:tabLs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 Unicode MS" panose="020B0604020202020204" pitchFamily="34" charset="-128"/>
                            </a:rPr>
                            <a:t>(11)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3036470"/>
                      </a:ext>
                    </a:extLst>
                  </a:tr>
                  <a:tr h="1794537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338455" algn="l"/>
                            </a:tabLs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In (11),</a:t>
                          </a:r>
                          <a:endParaRPr lang="en-US" sz="1400" dirty="0"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18288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i="1" dirty="0" err="1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en-US" sz="1800" i="1" baseline="-25000" dirty="0" err="1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 = Final output</a:t>
                          </a:r>
                          <a:endParaRPr lang="en-US" sz="1800" dirty="0"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18288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i="1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φ</a:t>
                          </a:r>
                          <a:r>
                            <a:rPr lang="en-US" sz="1800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 = Activation function</a:t>
                          </a:r>
                          <a:endParaRPr lang="en-US" sz="1800" dirty="0"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18288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i="1" dirty="0" err="1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θ</a:t>
                          </a:r>
                          <a:r>
                            <a:rPr lang="en-US" sz="1800" i="1" baseline="-25000" dirty="0" err="1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1800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 = Threshold</a:t>
                          </a:r>
                          <a:endParaRPr lang="en-US" sz="1800" dirty="0"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18288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i="1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en-US" sz="1800" dirty="0">
                              <a:effectLst/>
                              <a:latin typeface="+mj-lt"/>
                              <a:ea typeface="MS Mincho"/>
                              <a:cs typeface="Times New Roman" panose="02020603050405020304" pitchFamily="18" charset="0"/>
                            </a:rPr>
                            <a:t> = Number of neurons</a:t>
                          </a:r>
                          <a:endParaRPr lang="en-US" sz="1800" dirty="0">
                            <a:effectLst/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3028950" algn="l"/>
                            </a:tabLst>
                          </a:pPr>
                          <a:r>
                            <a:rPr lang="en-US" sz="10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22149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/>
          <p:cNvSpPr/>
          <p:nvPr/>
        </p:nvSpPr>
        <p:spPr>
          <a:xfrm>
            <a:off x="8272968" y="6344530"/>
            <a:ext cx="2704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Fig. </a:t>
            </a:r>
            <a:r>
              <a:rPr lang="en-US" sz="1600" b="1" dirty="0" smtClean="0"/>
              <a:t>Multilayer </a:t>
            </a:r>
            <a:r>
              <a:rPr lang="en-US" sz="1600" b="1" dirty="0"/>
              <a:t>Perceptron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1833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08"/>
    </mc:Choice>
    <mc:Fallback>
      <p:transition spd="slow" advTm="1890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 </a:t>
            </a:r>
            <a:r>
              <a:rPr lang="en-US" dirty="0" smtClean="0"/>
              <a:t>Models</a:t>
            </a:r>
            <a:br>
              <a:rPr lang="en-US" dirty="0" smtClean="0"/>
            </a:br>
            <a:r>
              <a:rPr lang="en-US" sz="2200" dirty="0" smtClean="0">
                <a:solidFill>
                  <a:srgbClr val="31B4E6">
                    <a:lumMod val="75000"/>
                  </a:srgbClr>
                </a:solidFill>
              </a:rPr>
              <a:t>(LSTM)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LSTM is </a:t>
            </a:r>
            <a:r>
              <a:rPr lang="en-US" dirty="0" smtClean="0">
                <a:solidFill>
                  <a:schemeClr val="tx1"/>
                </a:solidFill>
              </a:rPr>
              <a:t>associated</a:t>
            </a:r>
            <a:r>
              <a:rPr lang="bn-IN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chemeClr val="tx1"/>
                </a:solidFill>
              </a:rPr>
              <a:t>Recurrent Neural Network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bn-IN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It introduces memory </a:t>
            </a:r>
            <a:r>
              <a:rPr lang="en-US" dirty="0" smtClean="0">
                <a:solidFill>
                  <a:schemeClr val="tx1"/>
                </a:solidFill>
              </a:rPr>
              <a:t>unit,</a:t>
            </a:r>
            <a:r>
              <a:rPr lang="bn-IN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forget </a:t>
            </a:r>
            <a:r>
              <a:rPr lang="en-US" dirty="0">
                <a:solidFill>
                  <a:schemeClr val="tx1"/>
                </a:solidFill>
              </a:rPr>
              <a:t>gate and update gate with simple </a:t>
            </a:r>
            <a:r>
              <a:rPr lang="en-US" dirty="0" smtClean="0">
                <a:solidFill>
                  <a:schemeClr val="tx1"/>
                </a:solidFill>
              </a:rPr>
              <a:t>RNN.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16</a:t>
            </a:fld>
            <a:endParaRPr lang="en-US"/>
          </a:p>
        </p:txBody>
      </p:sp>
      <p:pic>
        <p:nvPicPr>
          <p:cNvPr id="13314" name="Picture 2" descr="https://www8.lunapic.com/editor/working/157675765315558051?75107105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55" y="3489047"/>
            <a:ext cx="3729281" cy="242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49849" y="5911222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Fig. </a:t>
            </a:r>
            <a:r>
              <a:rPr lang="en-US" sz="1600" b="1" dirty="0" smtClean="0"/>
              <a:t>LSTM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5700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38"/>
    </mc:Choice>
    <mc:Fallback>
      <p:transition spd="slow" advTm="893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Mean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Squared Error (MSE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endParaRPr lang="en-US" sz="2000" b="1" dirty="0">
              <a:solidFill>
                <a:srgbClr val="5089FA"/>
              </a:solidFill>
            </a:endParaRPr>
          </a:p>
          <a:p>
            <a:endParaRPr lang="en-US" sz="2000" b="1" dirty="0" smtClean="0">
              <a:solidFill>
                <a:srgbClr val="5089FA"/>
              </a:solidFill>
            </a:endParaRPr>
          </a:p>
          <a:p>
            <a:endParaRPr lang="en-US" sz="2000" b="1" dirty="0">
              <a:solidFill>
                <a:srgbClr val="5089FA"/>
              </a:solidFill>
            </a:endParaRPr>
          </a:p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Mean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Absolute Percentage Error (MAPE)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17</a:t>
            </a:fld>
            <a:endParaRPr lang="en-US"/>
          </a:p>
        </p:txBody>
      </p:sp>
      <p:pic>
        <p:nvPicPr>
          <p:cNvPr id="8194" name="Picture 2" descr="https://www8.lunapic.com/editor/working/157675765315558051?69475727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246" y="2691953"/>
            <a:ext cx="5674010" cy="266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15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4"/>
    </mc:Choice>
    <mc:Fallback>
      <p:transition spd="slow" advTm="1018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Proposed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18</a:t>
            </a:fld>
            <a:endParaRPr lang="en-US"/>
          </a:p>
        </p:txBody>
      </p:sp>
      <p:pic>
        <p:nvPicPr>
          <p:cNvPr id="6154" name="Picture 10" descr="https://www8.lunapic.com/editor/working/157675765315558051?56510030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625" y="1893683"/>
            <a:ext cx="2701347" cy="38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www8.lunapic.com/editor/working/157675765315558051?66487282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988" y="705337"/>
            <a:ext cx="3155661" cy="56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30316" y="5768566"/>
            <a:ext cx="4079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Fig. </a:t>
            </a:r>
            <a:r>
              <a:rPr lang="en-US" sz="1600" b="1" dirty="0" smtClean="0"/>
              <a:t>Flow diagram of statistical methods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7253645" y="6367552"/>
            <a:ext cx="4926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Fig. Flow </a:t>
            </a:r>
            <a:r>
              <a:rPr lang="en-US" sz="1600" b="1" dirty="0" smtClean="0"/>
              <a:t>diagram </a:t>
            </a:r>
            <a:r>
              <a:rPr lang="en-US" sz="1600" b="1" dirty="0"/>
              <a:t>of </a:t>
            </a:r>
            <a:r>
              <a:rPr lang="en-US" sz="1600" b="1" dirty="0" smtClean="0"/>
              <a:t>machine learning </a:t>
            </a:r>
            <a:r>
              <a:rPr lang="en-US" sz="1600" b="1" dirty="0"/>
              <a:t>methods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6776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15"/>
    </mc:Choice>
    <mc:Fallback>
      <p:transition spd="slow" advTm="20415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304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We have used two datasets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  (a) Stock Prices of </a:t>
            </a:r>
            <a:r>
              <a:rPr lang="en-US" b="1" dirty="0" smtClean="0">
                <a:solidFill>
                  <a:schemeClr val="tx1"/>
                </a:solidFill>
              </a:rPr>
              <a:t>Tesla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		Start :	29-06-2010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End :	17-03-2017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Days :	1693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	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(b) </a:t>
            </a:r>
            <a:r>
              <a:rPr lang="en-US" dirty="0">
                <a:solidFill>
                  <a:schemeClr val="tx1"/>
                </a:solidFill>
              </a:rPr>
              <a:t>Stock Prices of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Apple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		Start : 	</a:t>
            </a:r>
            <a:r>
              <a:rPr lang="en-US" dirty="0">
                <a:solidFill>
                  <a:schemeClr val="tx1"/>
                </a:solidFill>
              </a:rPr>
              <a:t> 02-01-2014 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dirty="0" smtClean="0">
                <a:solidFill>
                  <a:schemeClr val="tx1"/>
                </a:solidFill>
              </a:rPr>
              <a:t>End :	</a:t>
            </a:r>
            <a:r>
              <a:rPr lang="en-US" dirty="0">
                <a:solidFill>
                  <a:schemeClr val="tx1"/>
                </a:solidFill>
              </a:rPr>
              <a:t> 31-12-2018 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dirty="0" smtClean="0">
                <a:solidFill>
                  <a:schemeClr val="tx1"/>
                </a:solidFill>
              </a:rPr>
              <a:t>Days :	 1259 				   Data collected from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b="1" i="1" dirty="0" smtClean="0">
                <a:solidFill>
                  <a:schemeClr val="tx1"/>
                </a:solidFill>
              </a:rPr>
              <a:t>www.kaggle.com</a:t>
            </a:r>
            <a:r>
              <a:rPr lang="en-US" dirty="0" smtClean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19</a:t>
            </a:fld>
            <a:endParaRPr lang="en-US"/>
          </a:p>
        </p:txBody>
      </p:sp>
      <p:sp>
        <p:nvSpPr>
          <p:cNvPr id="8" name="AutoShape 6" descr="https://www8.lunapic.com/editor/p-trans.php?preview=1&amp;fuzz=8&amp;x=387&amp;y=283&amp;rand=7333&amp;fill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8" name="Picture 12" descr="https://www8.lunapic.com/editor/working/157675765315558051?11984768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836" y="2239736"/>
            <a:ext cx="1548016" cy="31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1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84"/>
    </mc:Choice>
    <mc:Fallback>
      <p:transition spd="slow" advTm="1968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55690"/>
          </a:xfrm>
        </p:spPr>
        <p:txBody>
          <a:bodyPr>
            <a:normAutofit/>
          </a:bodyPr>
          <a:lstStyle/>
          <a:p>
            <a:pPr lvl="0" defTabSz="914400">
              <a:lnSpc>
                <a:spcPct val="150000"/>
              </a:lnSpc>
              <a:spcBef>
                <a:spcPts val="7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Introduction</a:t>
            </a:r>
          </a:p>
          <a:p>
            <a:pPr lvl="0" defTabSz="914400">
              <a:lnSpc>
                <a:spcPct val="150000"/>
              </a:lnSpc>
              <a:spcBef>
                <a:spcPts val="7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Objectives</a:t>
            </a:r>
          </a:p>
          <a:p>
            <a:pPr lvl="0" defTabSz="914400">
              <a:lnSpc>
                <a:spcPct val="150000"/>
              </a:lnSpc>
              <a:spcBef>
                <a:spcPts val="7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Methodologies</a:t>
            </a:r>
          </a:p>
          <a:p>
            <a:pPr lvl="0" defTabSz="914400">
              <a:lnSpc>
                <a:spcPct val="150000"/>
              </a:lnSpc>
              <a:spcBef>
                <a:spcPts val="7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Proposed System</a:t>
            </a:r>
            <a:endParaRPr lang="bn-IN" sz="2000" dirty="0" smtClean="0">
              <a:solidFill>
                <a:schemeClr val="tx1"/>
              </a:solidFill>
              <a:latin typeface="+mj-lt"/>
              <a:cs typeface="Times New Roman" pitchFamily="18" charset="0"/>
            </a:endParaRPr>
          </a:p>
          <a:p>
            <a:pPr lvl="0" defTabSz="914400">
              <a:lnSpc>
                <a:spcPct val="150000"/>
              </a:lnSpc>
              <a:spcBef>
                <a:spcPts val="7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Results and Discussions</a:t>
            </a:r>
          </a:p>
          <a:p>
            <a:pPr lvl="0" defTabSz="914400">
              <a:lnSpc>
                <a:spcPct val="150000"/>
              </a:lnSpc>
              <a:spcBef>
                <a:spcPts val="7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Conclusion</a:t>
            </a:r>
          </a:p>
          <a:p>
            <a:pPr lvl="0" defTabSz="914400">
              <a:lnSpc>
                <a:spcPct val="150000"/>
              </a:lnSpc>
              <a:spcBef>
                <a:spcPts val="7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6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8"/>
    </mc:Choice>
    <mc:Fallback>
      <p:transition spd="slow" advTm="888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</a:t>
            </a:r>
            <a:r>
              <a:rPr lang="en-US" sz="2000" dirty="0">
                <a:solidFill>
                  <a:srgbClr val="31B4E6">
                    <a:lumMod val="75000"/>
                  </a:srgbClr>
                </a:solidFill>
              </a:rPr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641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Each row represents </a:t>
            </a:r>
            <a:r>
              <a:rPr lang="en-US" dirty="0">
                <a:solidFill>
                  <a:schemeClr val="tx1"/>
                </a:solidFill>
              </a:rPr>
              <a:t>the information of a single day.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There are six columns for each row. 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1700" dirty="0" smtClean="0">
                <a:solidFill>
                  <a:schemeClr val="tx1"/>
                </a:solidFill>
              </a:rPr>
              <a:t>1st </a:t>
            </a:r>
            <a:r>
              <a:rPr lang="en-US" sz="1700" dirty="0">
                <a:solidFill>
                  <a:schemeClr val="tx1"/>
                </a:solidFill>
              </a:rPr>
              <a:t>column - </a:t>
            </a:r>
            <a:r>
              <a:rPr lang="en-US" sz="1700" dirty="0" smtClean="0">
                <a:solidFill>
                  <a:schemeClr val="tx1"/>
                </a:solidFill>
              </a:rPr>
              <a:t>	the date</a:t>
            </a:r>
            <a:endParaRPr lang="en-US" sz="17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2nd column - </a:t>
            </a:r>
            <a:r>
              <a:rPr lang="en-US" sz="1700" dirty="0" smtClean="0">
                <a:solidFill>
                  <a:schemeClr val="tx1"/>
                </a:solidFill>
              </a:rPr>
              <a:t>	the </a:t>
            </a:r>
            <a:r>
              <a:rPr lang="en-US" sz="1700" dirty="0">
                <a:solidFill>
                  <a:schemeClr val="tx1"/>
                </a:solidFill>
              </a:rPr>
              <a:t>opening price of that </a:t>
            </a:r>
            <a:r>
              <a:rPr lang="en-US" sz="1700" dirty="0" smtClean="0">
                <a:solidFill>
                  <a:schemeClr val="tx1"/>
                </a:solidFill>
              </a:rPr>
              <a:t>day</a:t>
            </a:r>
            <a:endParaRPr lang="en-US" sz="17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3rd column - </a:t>
            </a:r>
            <a:r>
              <a:rPr lang="en-US" sz="1700" dirty="0" smtClean="0">
                <a:solidFill>
                  <a:schemeClr val="tx1"/>
                </a:solidFill>
              </a:rPr>
              <a:t>	the </a:t>
            </a:r>
            <a:r>
              <a:rPr lang="en-US" sz="1700" dirty="0">
                <a:solidFill>
                  <a:schemeClr val="tx1"/>
                </a:solidFill>
              </a:rPr>
              <a:t>highest price of that </a:t>
            </a:r>
            <a:r>
              <a:rPr lang="en-US" sz="1700" dirty="0" smtClean="0">
                <a:solidFill>
                  <a:schemeClr val="tx1"/>
                </a:solidFill>
              </a:rPr>
              <a:t>day</a:t>
            </a:r>
            <a:endParaRPr lang="en-US" sz="17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4th column - </a:t>
            </a:r>
            <a:r>
              <a:rPr lang="en-US" sz="1700" dirty="0" smtClean="0">
                <a:solidFill>
                  <a:schemeClr val="tx1"/>
                </a:solidFill>
              </a:rPr>
              <a:t>	the </a:t>
            </a:r>
            <a:r>
              <a:rPr lang="en-US" sz="1700" dirty="0">
                <a:solidFill>
                  <a:schemeClr val="tx1"/>
                </a:solidFill>
              </a:rPr>
              <a:t>lowest price of that </a:t>
            </a:r>
            <a:r>
              <a:rPr lang="en-US" sz="1700" dirty="0" smtClean="0">
                <a:solidFill>
                  <a:schemeClr val="tx1"/>
                </a:solidFill>
              </a:rPr>
              <a:t>day</a:t>
            </a:r>
            <a:endParaRPr lang="en-US" sz="17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1700" dirty="0">
                <a:solidFill>
                  <a:schemeClr val="tx1"/>
                </a:solidFill>
              </a:rPr>
              <a:t>5th column - </a:t>
            </a:r>
            <a:r>
              <a:rPr lang="en-US" sz="1700" dirty="0" smtClean="0">
                <a:solidFill>
                  <a:schemeClr val="tx1"/>
                </a:solidFill>
              </a:rPr>
              <a:t>	the </a:t>
            </a:r>
            <a:r>
              <a:rPr lang="en-US" sz="1700" dirty="0">
                <a:solidFill>
                  <a:schemeClr val="tx1"/>
                </a:solidFill>
              </a:rPr>
              <a:t>closing price of that day </a:t>
            </a:r>
            <a:endParaRPr lang="en-US" sz="170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sz="1700" dirty="0" smtClean="0">
                <a:solidFill>
                  <a:schemeClr val="tx1"/>
                </a:solidFill>
              </a:rPr>
              <a:t>6th </a:t>
            </a:r>
            <a:r>
              <a:rPr lang="en-US" sz="1700" dirty="0">
                <a:solidFill>
                  <a:schemeClr val="tx1"/>
                </a:solidFill>
              </a:rPr>
              <a:t>column - </a:t>
            </a:r>
            <a:r>
              <a:rPr lang="en-US" sz="1700" dirty="0" smtClean="0">
                <a:solidFill>
                  <a:schemeClr val="tx1"/>
                </a:solidFill>
              </a:rPr>
              <a:t>	the </a:t>
            </a:r>
            <a:r>
              <a:rPr lang="en-US" sz="1700" dirty="0">
                <a:solidFill>
                  <a:schemeClr val="tx1"/>
                </a:solidFill>
              </a:rPr>
              <a:t>volume of shares traded on that 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1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59"/>
    </mc:Choice>
    <mc:Fallback>
      <p:transition spd="slow" advTm="1335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Data preprocessing </a:t>
            </a:r>
            <a:r>
              <a:rPr lang="en-US" dirty="0" smtClean="0">
                <a:solidFill>
                  <a:schemeClr val="tx1"/>
                </a:solidFill>
              </a:rPr>
              <a:t>includes-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Checking </a:t>
            </a:r>
            <a:r>
              <a:rPr lang="en-US" dirty="0">
                <a:solidFill>
                  <a:schemeClr val="tx1"/>
                </a:solidFill>
              </a:rPr>
              <a:t>out for </a:t>
            </a:r>
            <a:r>
              <a:rPr lang="en-US" dirty="0" smtClean="0">
                <a:solidFill>
                  <a:schemeClr val="tx1"/>
                </a:solidFill>
              </a:rPr>
              <a:t>missing values </a:t>
            </a:r>
            <a:r>
              <a:rPr lang="en-US" dirty="0">
                <a:solidFill>
                  <a:schemeClr val="tx1"/>
                </a:solidFill>
              </a:rPr>
              <a:t>and discards those data from the </a:t>
            </a:r>
            <a:r>
              <a:rPr lang="en-US" dirty="0" smtClean="0">
                <a:solidFill>
                  <a:schemeClr val="tx1"/>
                </a:solidFill>
              </a:rPr>
              <a:t>dataset 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Looking for categorical values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Drop </a:t>
            </a:r>
            <a:r>
              <a:rPr lang="en-US" dirty="0">
                <a:solidFill>
                  <a:schemeClr val="tx1"/>
                </a:solidFill>
              </a:rPr>
              <a:t>out unnecessary information in </a:t>
            </a:r>
            <a:r>
              <a:rPr lang="en-US" dirty="0" smtClean="0">
                <a:solidFill>
                  <a:schemeClr val="tx1"/>
                </a:solidFill>
              </a:rPr>
              <a:t>the dataset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9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0"/>
    </mc:Choice>
    <mc:Fallback>
      <p:transition spd="slow" advTm="973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Splitting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22</a:t>
            </a:fld>
            <a:endParaRPr lang="en-US"/>
          </a:p>
        </p:txBody>
      </p:sp>
      <p:pic>
        <p:nvPicPr>
          <p:cNvPr id="5122" name="Picture 2" descr="https://www8.lunapic.com/editor/working/157675765315558051?781266107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85" y="4423691"/>
            <a:ext cx="9219337" cy="206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92925" y="1561369"/>
            <a:ext cx="8809365" cy="265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The dataset has been split into two parts as training data </a:t>
            </a:r>
            <a:r>
              <a:rPr lang="en-US" sz="1700" dirty="0" smtClean="0"/>
              <a:t>and test </a:t>
            </a:r>
            <a:r>
              <a:rPr lang="en-US" sz="1700" dirty="0"/>
              <a:t>data. </a:t>
            </a:r>
            <a:endParaRPr lang="en-US" sz="1700" dirty="0" smtClean="0"/>
          </a:p>
          <a:p>
            <a:pPr marL="342900" indent="-342900">
              <a:lnSpc>
                <a:spcPct val="150000"/>
              </a:lnSpc>
              <a:buAutoNum type="alphaLcParenBoth"/>
            </a:pPr>
            <a:r>
              <a:rPr lang="en-US" sz="1700" dirty="0" smtClean="0"/>
              <a:t>For Tesla dataset,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	</a:t>
            </a:r>
            <a:r>
              <a:rPr lang="en-US" sz="1700" dirty="0" smtClean="0"/>
              <a:t>Training </a:t>
            </a:r>
            <a:r>
              <a:rPr lang="en-US" sz="1700" dirty="0"/>
              <a:t>Data (1200 days): </a:t>
            </a:r>
            <a:r>
              <a:rPr lang="en-US" sz="1700" dirty="0" smtClean="0"/>
              <a:t>	29-06-2010 </a:t>
            </a:r>
            <a:r>
              <a:rPr lang="en-US" sz="1700" dirty="0"/>
              <a:t>to 06-04-2015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 </a:t>
            </a:r>
            <a:r>
              <a:rPr lang="en-US" sz="1700" dirty="0" smtClean="0"/>
              <a:t>	Testing </a:t>
            </a:r>
            <a:r>
              <a:rPr lang="en-US" sz="1700" dirty="0"/>
              <a:t>Data (492 days): </a:t>
            </a:r>
            <a:r>
              <a:rPr lang="en-US" sz="1700" dirty="0" smtClean="0"/>
              <a:t>		07-04-2015 </a:t>
            </a:r>
            <a:r>
              <a:rPr lang="en-US" sz="1700" dirty="0"/>
              <a:t>to 17-03-2017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(b) For </a:t>
            </a:r>
            <a:r>
              <a:rPr lang="en-US" sz="1700" dirty="0" smtClean="0"/>
              <a:t>Apple </a:t>
            </a:r>
            <a:r>
              <a:rPr lang="en-US" sz="1700" dirty="0"/>
              <a:t>dataset,</a:t>
            </a:r>
          </a:p>
          <a:p>
            <a:pPr>
              <a:lnSpc>
                <a:spcPct val="150000"/>
              </a:lnSpc>
            </a:pPr>
            <a:r>
              <a:rPr lang="en-US" sz="1700" dirty="0" smtClean="0"/>
              <a:t>	Training </a:t>
            </a:r>
            <a:r>
              <a:rPr lang="en-US" sz="1700" dirty="0"/>
              <a:t>Data (1000 days): </a:t>
            </a:r>
            <a:r>
              <a:rPr lang="en-US" sz="1700" dirty="0" smtClean="0"/>
              <a:t>	02-01-2014 </a:t>
            </a:r>
            <a:r>
              <a:rPr lang="en-US" sz="1700" dirty="0"/>
              <a:t>to 19-12-2017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 </a:t>
            </a:r>
            <a:r>
              <a:rPr lang="en-US" sz="1700" dirty="0" smtClean="0"/>
              <a:t>	Testing </a:t>
            </a:r>
            <a:r>
              <a:rPr lang="en-US" sz="1700" dirty="0"/>
              <a:t>Data (258 days</a:t>
            </a:r>
            <a:r>
              <a:rPr lang="en-US" sz="1700" dirty="0" smtClean="0"/>
              <a:t>): 		20-12-2017 </a:t>
            </a:r>
            <a:r>
              <a:rPr lang="en-US" sz="1700" dirty="0"/>
              <a:t>to 31-12-2018 </a:t>
            </a:r>
          </a:p>
        </p:txBody>
      </p:sp>
    </p:spTree>
    <p:extLst>
      <p:ext uri="{BB962C8B-B14F-4D97-AF65-F5344CB8AC3E}">
        <p14:creationId xmlns:p14="http://schemas.microsoft.com/office/powerpoint/2010/main" val="378776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86"/>
    </mc:Choice>
    <mc:Fallback>
      <p:transition spd="slow" advTm="2298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For time series prediction, </a:t>
            </a:r>
            <a:r>
              <a:rPr lang="en-US" dirty="0">
                <a:solidFill>
                  <a:schemeClr val="tx1"/>
                </a:solidFill>
              </a:rPr>
              <a:t>selection of </a:t>
            </a:r>
            <a:r>
              <a:rPr lang="en-US" dirty="0" smtClean="0">
                <a:solidFill>
                  <a:schemeClr val="tx1"/>
                </a:solidFill>
              </a:rPr>
              <a:t>features </a:t>
            </a:r>
            <a:r>
              <a:rPr lang="en-US" dirty="0">
                <a:solidFill>
                  <a:schemeClr val="tx1"/>
                </a:solidFill>
              </a:rPr>
              <a:t>is an important task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Because </a:t>
            </a:r>
            <a:r>
              <a:rPr lang="en-US" dirty="0">
                <a:solidFill>
                  <a:schemeClr val="tx1"/>
                </a:solidFill>
              </a:rPr>
              <a:t>selection of worst features can direct the prediction to a wrong </a:t>
            </a:r>
            <a:r>
              <a:rPr lang="en-US" dirty="0" smtClean="0">
                <a:solidFill>
                  <a:schemeClr val="tx1"/>
                </a:solidFill>
              </a:rPr>
              <a:t>way.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 this system, </a:t>
            </a:r>
            <a:r>
              <a:rPr lang="en-US" dirty="0" smtClean="0">
                <a:solidFill>
                  <a:schemeClr val="tx1"/>
                </a:solidFill>
              </a:rPr>
              <a:t>three features </a:t>
            </a:r>
            <a:r>
              <a:rPr lang="en-US" dirty="0">
                <a:solidFill>
                  <a:schemeClr val="tx1"/>
                </a:solidFill>
              </a:rPr>
              <a:t>have </a:t>
            </a:r>
            <a:r>
              <a:rPr lang="en-US" dirty="0" smtClean="0">
                <a:solidFill>
                  <a:schemeClr val="tx1"/>
                </a:solidFill>
              </a:rPr>
              <a:t>been selected.</a:t>
            </a:r>
            <a:endParaRPr lang="en-US" dirty="0">
              <a:solidFill>
                <a:schemeClr val="tx1"/>
              </a:solidFill>
            </a:endParaRPr>
          </a:p>
          <a:p>
            <a:pPr marL="1257300" lvl="2" indent="-3429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n-US" sz="1700" dirty="0" smtClean="0">
                <a:solidFill>
                  <a:schemeClr val="tx1"/>
                </a:solidFill>
              </a:rPr>
              <a:t>The </a:t>
            </a:r>
            <a:r>
              <a:rPr lang="en-US" sz="1700" dirty="0">
                <a:solidFill>
                  <a:schemeClr val="tx1"/>
                </a:solidFill>
              </a:rPr>
              <a:t>opening </a:t>
            </a:r>
            <a:r>
              <a:rPr lang="en-US" sz="1700" dirty="0" smtClean="0">
                <a:solidFill>
                  <a:schemeClr val="tx1"/>
                </a:solidFill>
              </a:rPr>
              <a:t>price</a:t>
            </a:r>
          </a:p>
          <a:p>
            <a:pPr marL="1257300" lvl="2" indent="-3429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n-US" sz="1700" dirty="0" smtClean="0">
                <a:solidFill>
                  <a:schemeClr val="tx1"/>
                </a:solidFill>
              </a:rPr>
              <a:t>The </a:t>
            </a:r>
            <a:r>
              <a:rPr lang="en-US" sz="1700" dirty="0">
                <a:solidFill>
                  <a:schemeClr val="tx1"/>
                </a:solidFill>
              </a:rPr>
              <a:t>highest </a:t>
            </a:r>
            <a:r>
              <a:rPr lang="en-US" sz="1700" dirty="0" smtClean="0">
                <a:solidFill>
                  <a:schemeClr val="tx1"/>
                </a:solidFill>
              </a:rPr>
              <a:t>price</a:t>
            </a:r>
          </a:p>
          <a:p>
            <a:pPr marL="1257300" lvl="2" indent="-3429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n-US" sz="1700" dirty="0" smtClean="0">
                <a:solidFill>
                  <a:schemeClr val="tx1"/>
                </a:solidFill>
              </a:rPr>
              <a:t>The </a:t>
            </a:r>
            <a:r>
              <a:rPr lang="en-US" sz="1700" dirty="0">
                <a:solidFill>
                  <a:schemeClr val="tx1"/>
                </a:solidFill>
              </a:rPr>
              <a:t>lowest price.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2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05"/>
    </mc:Choice>
    <mc:Fallback>
      <p:transition spd="slow" advTm="1330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+mj-lt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s statistical methods, </a:t>
            </a:r>
            <a:r>
              <a:rPr lang="en-US" dirty="0" smtClean="0">
                <a:solidFill>
                  <a:schemeClr val="tx1"/>
                </a:solidFill>
              </a:rPr>
              <a:t>predictions have been performed using 10-day, 15-day, 30-day Simple Moving Average and Weighted </a:t>
            </a:r>
            <a:r>
              <a:rPr lang="en-US" dirty="0">
                <a:solidFill>
                  <a:schemeClr val="tx1"/>
                </a:solidFill>
              </a:rPr>
              <a:t>Moving </a:t>
            </a:r>
            <a:r>
              <a:rPr lang="en-US" dirty="0" smtClean="0">
                <a:solidFill>
                  <a:schemeClr val="tx1"/>
                </a:solidFill>
              </a:rPr>
              <a:t>Average, Exponential Smoothing with </a:t>
            </a:r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α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= 0.3, 0.5, 0.75 and naïve approach.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As </a:t>
            </a:r>
            <a:r>
              <a:rPr lang="en-US" dirty="0">
                <a:solidFill>
                  <a:schemeClr val="tx1"/>
                </a:solidFill>
              </a:rPr>
              <a:t>Machine Learning </a:t>
            </a:r>
            <a:r>
              <a:rPr lang="en-US" dirty="0" smtClean="0">
                <a:solidFill>
                  <a:schemeClr val="tx1"/>
                </a:solidFill>
              </a:rPr>
              <a:t>methods, predictions </a:t>
            </a:r>
            <a:r>
              <a:rPr lang="en-US" dirty="0">
                <a:solidFill>
                  <a:schemeClr val="tx1"/>
                </a:solidFill>
              </a:rPr>
              <a:t>have been performed using </a:t>
            </a:r>
            <a:r>
              <a:rPr lang="en-US" dirty="0" smtClean="0">
                <a:solidFill>
                  <a:schemeClr val="tx1"/>
                </a:solidFill>
              </a:rPr>
              <a:t>Simple Linear Regression, Lasso Regression and Ridge Regression, K-Nearest Neighbor, Random Forest with different number of estimators, Support Vector Machine and Neural Network Models like SLP, MLP and LSTM.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After predictions, MS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E and MAPE values are calculated.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12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07"/>
    </mc:Choice>
    <mc:Fallback>
      <p:transition spd="slow" advTm="3230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33"/>
          <a:stretch/>
        </p:blipFill>
        <p:spPr>
          <a:xfrm>
            <a:off x="880877" y="1367460"/>
            <a:ext cx="4868142" cy="269281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6" r="950"/>
          <a:stretch/>
        </p:blipFill>
        <p:spPr>
          <a:xfrm>
            <a:off x="880877" y="4060278"/>
            <a:ext cx="4868142" cy="26794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25</a:t>
            </a:fld>
            <a:endParaRPr lang="en-US"/>
          </a:p>
        </p:txBody>
      </p:sp>
      <p:pic>
        <p:nvPicPr>
          <p:cNvPr id="3076" name="Picture 4" descr="https://www8.lunapic.com/editor/working/157675765315558051?96555666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373" y="1745702"/>
            <a:ext cx="3652557" cy="426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29745" y="612724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 smtClean="0"/>
              <a:t>Table I. Performance Measures of Different Simple Moving Average Methods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9846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59"/>
    </mc:Choice>
    <mc:Fallback>
      <p:transition spd="slow" advTm="3105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</a:t>
            </a:r>
            <a:r>
              <a:rPr lang="en-US" dirty="0" smtClean="0"/>
              <a:t>Discussions </a:t>
            </a:r>
            <a:r>
              <a:rPr lang="en-US" sz="2000" dirty="0" smtClean="0"/>
              <a:t>(Continued)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22"/>
          <a:stretch/>
        </p:blipFill>
        <p:spPr>
          <a:xfrm>
            <a:off x="840784" y="1381555"/>
            <a:ext cx="4902791" cy="268497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9"/>
          <a:stretch/>
        </p:blipFill>
        <p:spPr>
          <a:xfrm>
            <a:off x="840784" y="4066533"/>
            <a:ext cx="4902791" cy="265815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26</a:t>
            </a:fld>
            <a:endParaRPr lang="en-US"/>
          </a:p>
        </p:txBody>
      </p:sp>
      <p:pic>
        <p:nvPicPr>
          <p:cNvPr id="16386" name="Picture 2" descr="https://www8.lunapic.com/editor/working/157675765315558051?78130548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823" y="1611602"/>
            <a:ext cx="4044304" cy="434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95975" y="612606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 smtClean="0"/>
              <a:t>Table II. Performance Measures of Different Weighted Moving Average Methods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2711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8"/>
    </mc:Choice>
    <mc:Fallback>
      <p:transition spd="slow" advTm="6568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 </a:t>
            </a:r>
            <a:r>
              <a:rPr lang="en-US" sz="2000" dirty="0"/>
              <a:t>(Continued)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2"/>
          <a:stretch/>
        </p:blipFill>
        <p:spPr>
          <a:xfrm>
            <a:off x="909821" y="1390879"/>
            <a:ext cx="4848042" cy="266797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8"/>
          <a:stretch/>
        </p:blipFill>
        <p:spPr>
          <a:xfrm>
            <a:off x="909821" y="4009337"/>
            <a:ext cx="4848042" cy="26560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27</a:t>
            </a:fld>
            <a:endParaRPr lang="en-US"/>
          </a:p>
        </p:txBody>
      </p:sp>
      <p:pic>
        <p:nvPicPr>
          <p:cNvPr id="17410" name="Picture 2" descr="https://www8.lunapic.com/editor/working/157675765315558051?33629329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045" y="1605295"/>
            <a:ext cx="4343400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57863" y="6009259"/>
            <a:ext cx="64285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Table III. Performance Measures of Exponential Smoothing Method with Different Smoothing Constants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3306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21"/>
    </mc:Choice>
    <mc:Fallback>
      <p:transition spd="slow" advTm="2012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 </a:t>
            </a:r>
            <a:r>
              <a:rPr lang="en-US" sz="2000" dirty="0"/>
              <a:t>(Continued)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54"/>
          <a:stretch/>
        </p:blipFill>
        <p:spPr>
          <a:xfrm>
            <a:off x="879852" y="1420853"/>
            <a:ext cx="4831254" cy="26785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533"/>
          <a:stretch/>
        </p:blipFill>
        <p:spPr>
          <a:xfrm>
            <a:off x="879852" y="4099403"/>
            <a:ext cx="4831254" cy="261840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28</a:t>
            </a:fld>
            <a:endParaRPr lang="en-US"/>
          </a:p>
        </p:txBody>
      </p:sp>
      <p:pic>
        <p:nvPicPr>
          <p:cNvPr id="18434" name="Picture 2" descr="https://www8.lunapic.com/editor/working/157675765315558051?8217591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625" y="2176173"/>
            <a:ext cx="41910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12871" y="5142922"/>
            <a:ext cx="56665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Table IV. Performance Measures of Naïve Approach Method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757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89"/>
    </mc:Choice>
    <mc:Fallback>
      <p:transition spd="slow" advTm="1268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 </a:t>
            </a:r>
            <a:r>
              <a:rPr lang="en-US" sz="2000" dirty="0"/>
              <a:t>(Continued)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6"/>
          <a:stretch/>
        </p:blipFill>
        <p:spPr>
          <a:xfrm>
            <a:off x="782200" y="1437573"/>
            <a:ext cx="4832793" cy="270827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2"/>
          <a:stretch/>
        </p:blipFill>
        <p:spPr>
          <a:xfrm>
            <a:off x="782199" y="4145846"/>
            <a:ext cx="4832793" cy="26340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29</a:t>
            </a:fld>
            <a:endParaRPr lang="en-US"/>
          </a:p>
        </p:txBody>
      </p:sp>
      <p:pic>
        <p:nvPicPr>
          <p:cNvPr id="19458" name="Picture 2" descr="https://www8.lunapic.com/editor/working/157675765315558051?9096364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38" y="1276417"/>
            <a:ext cx="3634797" cy="491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77343" y="6195148"/>
            <a:ext cx="57272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Table V. Performance Measures of Different Regression Methods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35883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89"/>
    </mc:Choice>
    <mc:Fallback>
      <p:transition spd="slow" advTm="1928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Stock market is an aggregation stockbrokers and traders who can buy and sell shares of stocks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bn-IN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Stock </a:t>
            </a:r>
            <a:r>
              <a:rPr lang="en-US" dirty="0">
                <a:solidFill>
                  <a:schemeClr val="tx1"/>
                </a:solidFill>
              </a:rPr>
              <a:t>data is non-stationary, chaotic, random and depends on several technical </a:t>
            </a:r>
            <a:r>
              <a:rPr lang="en-US" dirty="0" smtClean="0">
                <a:solidFill>
                  <a:schemeClr val="tx1"/>
                </a:solidFill>
              </a:rPr>
              <a:t>parameters.</a:t>
            </a:r>
            <a:endParaRPr lang="bn-IN" dirty="0" smtClean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Since statistical approaches are linear in nature, it hampers prediction performances in case of sudden rise or fall of prices of the </a:t>
            </a:r>
            <a:r>
              <a:rPr lang="en-US" dirty="0" smtClean="0">
                <a:solidFill>
                  <a:schemeClr val="tx1"/>
                </a:solidFill>
              </a:rPr>
              <a:t>stocks.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 modern days of artificial intelligence, machine learning plays an important role in time series predictions.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1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41"/>
    </mc:Choice>
    <mc:Fallback>
      <p:transition spd="slow" advTm="2704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 </a:t>
            </a:r>
            <a:r>
              <a:rPr lang="en-US" sz="2000" dirty="0"/>
              <a:t>(Continued)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9" b="2422"/>
          <a:stretch/>
        </p:blipFill>
        <p:spPr>
          <a:xfrm>
            <a:off x="862435" y="1474407"/>
            <a:ext cx="4795416" cy="264039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5"/>
          <a:stretch/>
        </p:blipFill>
        <p:spPr>
          <a:xfrm>
            <a:off x="868362" y="4114800"/>
            <a:ext cx="4789489" cy="27056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30</a:t>
            </a:fld>
            <a:endParaRPr lang="en-US"/>
          </a:p>
        </p:txBody>
      </p:sp>
      <p:pic>
        <p:nvPicPr>
          <p:cNvPr id="20482" name="Picture 2" descr="https://www8.lunapic.com/editor/working/157675765315558051?958878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87" y="1685925"/>
            <a:ext cx="3862244" cy="441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96000" y="6102393"/>
            <a:ext cx="5084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Table VI. Performance Measures of KNN and SVM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5011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5"/>
    </mc:Choice>
    <mc:Fallback>
      <p:transition spd="slow" advTm="1835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 </a:t>
            </a:r>
            <a:r>
              <a:rPr lang="en-US" sz="2000" dirty="0"/>
              <a:t>(Continued)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0"/>
          <a:stretch/>
        </p:blipFill>
        <p:spPr>
          <a:xfrm>
            <a:off x="826931" y="1478146"/>
            <a:ext cx="4802344" cy="26616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045"/>
          <a:stretch/>
        </p:blipFill>
        <p:spPr>
          <a:xfrm>
            <a:off x="826931" y="4139780"/>
            <a:ext cx="4802344" cy="26515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31</a:t>
            </a:fld>
            <a:endParaRPr lang="en-US"/>
          </a:p>
        </p:txBody>
      </p:sp>
      <p:pic>
        <p:nvPicPr>
          <p:cNvPr id="21506" name="Picture 2" descr="https://www8.lunapic.com/editor/working/157675765315558051?93918731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68" y="1152907"/>
            <a:ext cx="3568358" cy="50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14448" y="620957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/>
              <a:t>Table VII. Performance Measures of Random Forest with Different Number of Estimators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8851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97"/>
    </mc:Choice>
    <mc:Fallback>
      <p:transition spd="slow" advTm="2569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 </a:t>
            </a:r>
            <a:r>
              <a:rPr lang="en-US" sz="2000" dirty="0"/>
              <a:t>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14"/>
          <a:stretch/>
        </p:blipFill>
        <p:spPr>
          <a:xfrm>
            <a:off x="729123" y="1417037"/>
            <a:ext cx="4871577" cy="2685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656"/>
          <a:stretch/>
        </p:blipFill>
        <p:spPr>
          <a:xfrm>
            <a:off x="729123" y="4102482"/>
            <a:ext cx="4871577" cy="26347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32</a:t>
            </a:fld>
            <a:endParaRPr lang="en-US"/>
          </a:p>
        </p:txBody>
      </p:sp>
      <p:pic>
        <p:nvPicPr>
          <p:cNvPr id="22530" name="Picture 2" descr="https://www8.lunapic.com/editor/working/157675765315558051?18229934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811" y="1905000"/>
            <a:ext cx="61722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61122" y="596134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 smtClean="0"/>
              <a:t>Table VIII. Performance Measures of Different Neural Network Models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2155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09"/>
    </mc:Choice>
    <mc:Fallback>
      <p:transition spd="slow" advTm="27209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 comparative study between statistical approaches </a:t>
            </a:r>
            <a:r>
              <a:rPr lang="en-US" dirty="0" smtClean="0">
                <a:solidFill>
                  <a:schemeClr val="tx1"/>
                </a:solidFill>
              </a:rPr>
              <a:t>and machine </a:t>
            </a:r>
            <a:r>
              <a:rPr lang="en-US" dirty="0">
                <a:solidFill>
                  <a:schemeClr val="tx1"/>
                </a:solidFill>
              </a:rPr>
              <a:t>learning approaches has been done in terms </a:t>
            </a:r>
            <a:r>
              <a:rPr lang="en-US" dirty="0" smtClean="0">
                <a:solidFill>
                  <a:schemeClr val="tx1"/>
                </a:solidFill>
              </a:rPr>
              <a:t>of prediction performances.</a:t>
            </a: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Machine learning </a:t>
            </a:r>
            <a:r>
              <a:rPr lang="en-US" dirty="0">
                <a:solidFill>
                  <a:schemeClr val="tx1"/>
                </a:solidFill>
              </a:rPr>
              <a:t>methods, </a:t>
            </a:r>
            <a:r>
              <a:rPr lang="en-US" dirty="0" smtClean="0">
                <a:solidFill>
                  <a:schemeClr val="tx1"/>
                </a:solidFill>
              </a:rPr>
              <a:t>especially, MLP </a:t>
            </a:r>
            <a:r>
              <a:rPr lang="en-US" dirty="0">
                <a:solidFill>
                  <a:schemeClr val="tx1"/>
                </a:solidFill>
              </a:rPr>
              <a:t>and LSTM are found to be the most accurate to </a:t>
            </a:r>
            <a:r>
              <a:rPr lang="en-US" dirty="0" smtClean="0">
                <a:solidFill>
                  <a:schemeClr val="tx1"/>
                </a:solidFill>
              </a:rPr>
              <a:t>predict stock prices.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5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48"/>
    </mc:Choice>
    <mc:Fallback>
      <p:transition spd="slow" advTm="15148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036617"/>
            <a:ext cx="8915400" cy="4585855"/>
          </a:xfrm>
        </p:spPr>
        <p:txBody>
          <a:bodyPr>
            <a:normAutofit/>
          </a:bodyPr>
          <a:lstStyle/>
          <a:p>
            <a:pPr marL="400050" indent="-400050" algn="just">
              <a:buClr>
                <a:schemeClr val="tx1"/>
              </a:buClr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. S. </a:t>
            </a:r>
            <a:r>
              <a:rPr lang="en-US" dirty="0" err="1">
                <a:solidFill>
                  <a:schemeClr val="tx1"/>
                </a:solidFill>
              </a:rPr>
              <a:t>Dhankar</a:t>
            </a:r>
            <a:r>
              <a:rPr lang="en-US" dirty="0">
                <a:solidFill>
                  <a:schemeClr val="tx1"/>
                </a:solidFill>
              </a:rPr>
              <a:t>, Capital Markets and Investment Decision Making, 1st ed. Springer India, 2019, </a:t>
            </a:r>
            <a:r>
              <a:rPr lang="en-US" dirty="0" err="1">
                <a:solidFill>
                  <a:schemeClr val="tx1"/>
                </a:solidFill>
              </a:rPr>
              <a:t>ch.</a:t>
            </a:r>
            <a:r>
              <a:rPr lang="en-US" dirty="0">
                <a:solidFill>
                  <a:schemeClr val="tx1"/>
                </a:solidFill>
              </a:rPr>
              <a:t> Stock Market Operations and Long-Run Reversal Effect. </a:t>
            </a:r>
            <a:endParaRPr lang="en-US" dirty="0" smtClean="0">
              <a:solidFill>
                <a:schemeClr val="tx1"/>
              </a:solidFill>
            </a:endParaRPr>
          </a:p>
          <a:p>
            <a:pPr marL="400050" indent="-400050" algn="just">
              <a:buClr>
                <a:schemeClr val="tx1"/>
              </a:buClr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M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Usmani</a:t>
            </a:r>
            <a:r>
              <a:rPr lang="en-US" dirty="0">
                <a:solidFill>
                  <a:schemeClr val="tx1"/>
                </a:solidFill>
              </a:rPr>
              <a:t>, S. H. </a:t>
            </a:r>
            <a:r>
              <a:rPr lang="en-US" dirty="0" err="1">
                <a:solidFill>
                  <a:schemeClr val="tx1"/>
                </a:solidFill>
              </a:rPr>
              <a:t>Adil</a:t>
            </a:r>
            <a:r>
              <a:rPr lang="en-US" dirty="0">
                <a:solidFill>
                  <a:schemeClr val="tx1"/>
                </a:solidFill>
              </a:rPr>
              <a:t>, K. Raza, and S. S. A. Ali, “Stock market prediction using machine learning techniques,” in 2016 3rd International Conference on Computer and Information Sciences (ICCOINS), Aug 2016, pp. 322–327. </a:t>
            </a:r>
            <a:endParaRPr lang="en-US" dirty="0" smtClean="0">
              <a:solidFill>
                <a:schemeClr val="tx1"/>
              </a:solidFill>
            </a:endParaRPr>
          </a:p>
          <a:p>
            <a:pPr marL="400050" indent="-400050" algn="just">
              <a:buClr>
                <a:schemeClr val="tx1"/>
              </a:buClr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H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Grigoryan</a:t>
            </a:r>
            <a:r>
              <a:rPr lang="en-US" dirty="0">
                <a:solidFill>
                  <a:schemeClr val="tx1"/>
                </a:solidFill>
              </a:rPr>
              <a:t>, “A stock market prediction method based on support vector machines (</a:t>
            </a:r>
            <a:r>
              <a:rPr lang="en-US" dirty="0" err="1">
                <a:solidFill>
                  <a:schemeClr val="tx1"/>
                </a:solidFill>
              </a:rPr>
              <a:t>svm</a:t>
            </a:r>
            <a:r>
              <a:rPr lang="en-US" dirty="0">
                <a:solidFill>
                  <a:schemeClr val="tx1"/>
                </a:solidFill>
              </a:rPr>
              <a:t>) and independent component analysis (</a:t>
            </a:r>
            <a:r>
              <a:rPr lang="en-US" dirty="0" err="1">
                <a:solidFill>
                  <a:schemeClr val="tx1"/>
                </a:solidFill>
              </a:rPr>
              <a:t>ica</a:t>
            </a:r>
            <a:r>
              <a:rPr lang="en-US" dirty="0">
                <a:solidFill>
                  <a:schemeClr val="tx1"/>
                </a:solidFill>
              </a:rPr>
              <a:t>),” Database Systems Journal, vol. 7, no. 1, pp. 12–21, 2016. </a:t>
            </a:r>
            <a:endParaRPr lang="en-US" dirty="0" smtClean="0">
              <a:solidFill>
                <a:schemeClr val="tx1"/>
              </a:solidFill>
            </a:endParaRPr>
          </a:p>
          <a:p>
            <a:pPr marL="400050" indent="-400050" algn="just">
              <a:buClr>
                <a:schemeClr val="tx1"/>
              </a:buClr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Hansun</a:t>
            </a:r>
            <a:r>
              <a:rPr lang="en-US" dirty="0">
                <a:solidFill>
                  <a:schemeClr val="tx1"/>
                </a:solidFill>
              </a:rPr>
              <a:t>, “A new approach of moving average method in time series analysis,” in 2013 International Conference on New Media Studies, </a:t>
            </a:r>
            <a:r>
              <a:rPr lang="en-US" dirty="0" err="1">
                <a:solidFill>
                  <a:schemeClr val="tx1"/>
                </a:solidFill>
              </a:rPr>
              <a:t>CoNMedia</a:t>
            </a:r>
            <a:r>
              <a:rPr lang="en-US" dirty="0">
                <a:solidFill>
                  <a:schemeClr val="tx1"/>
                </a:solidFill>
              </a:rPr>
              <a:t> 2013, Nov 2013, pp. 1–4. </a:t>
            </a:r>
            <a:endParaRPr lang="en-US" dirty="0" smtClean="0">
              <a:solidFill>
                <a:schemeClr val="tx1"/>
              </a:solidFill>
            </a:endParaRPr>
          </a:p>
          <a:p>
            <a:pPr marL="400050" indent="-400050" algn="just">
              <a:buClr>
                <a:schemeClr val="tx1"/>
              </a:buClr>
              <a:buFont typeface="+mj-lt"/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Ostertagova</a:t>
            </a:r>
            <a:r>
              <a:rPr lang="en-US" dirty="0">
                <a:solidFill>
                  <a:schemeClr val="tx1"/>
                </a:solidFill>
              </a:rPr>
              <a:t> and O. </a:t>
            </a:r>
            <a:r>
              <a:rPr lang="en-US" dirty="0" err="1">
                <a:solidFill>
                  <a:schemeClr val="tx1"/>
                </a:solidFill>
              </a:rPr>
              <a:t>Ostertag</a:t>
            </a:r>
            <a:r>
              <a:rPr lang="en-US" dirty="0">
                <a:solidFill>
                  <a:schemeClr val="tx1"/>
                </a:solidFill>
              </a:rPr>
              <a:t>, “The simple exponential smoothing model,” 09 2011.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7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0"/>
    </mc:Choice>
    <mc:Fallback>
      <p:transition spd="slow" advTm="247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r>
              <a:rPr lang="en-US" sz="2000" dirty="0" smtClean="0">
                <a:solidFill>
                  <a:srgbClr val="31B4E6">
                    <a:lumMod val="75000"/>
                  </a:srgbClr>
                </a:solidFill>
              </a:rPr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008909"/>
            <a:ext cx="8915400" cy="4572000"/>
          </a:xfrm>
        </p:spPr>
        <p:txBody>
          <a:bodyPr>
            <a:normAutofit/>
          </a:bodyPr>
          <a:lstStyle/>
          <a:p>
            <a:pPr algn="just">
              <a:buClr>
                <a:schemeClr val="tx1"/>
              </a:buClr>
              <a:buFont typeface="+mj-lt"/>
              <a:buAutoNum type="arabicParenR" startAt="6"/>
            </a:pPr>
            <a:r>
              <a:rPr lang="en-US" dirty="0" err="1" smtClean="0">
                <a:solidFill>
                  <a:schemeClr val="tx1"/>
                </a:solidFill>
              </a:rPr>
              <a:t>Saptashwa</a:t>
            </a:r>
            <a:r>
              <a:rPr lang="en-US" dirty="0" smtClean="0">
                <a:solidFill>
                  <a:schemeClr val="tx1"/>
                </a:solidFill>
              </a:rPr>
              <a:t>, “Ridge and Lasso Regression: A Complete Guide with Python </a:t>
            </a:r>
            <a:r>
              <a:rPr lang="en-US" dirty="0" err="1" smtClean="0">
                <a:solidFill>
                  <a:schemeClr val="tx1"/>
                </a:solidFill>
              </a:rPr>
              <a:t>Scikit</a:t>
            </a:r>
            <a:r>
              <a:rPr lang="en-US" dirty="0" smtClean="0">
                <a:solidFill>
                  <a:schemeClr val="tx1"/>
                </a:solidFill>
              </a:rPr>
              <a:t>-</a:t>
            </a:r>
            <a:r>
              <a:rPr lang="en-US" dirty="0" err="1" smtClean="0">
                <a:solidFill>
                  <a:schemeClr val="tx1"/>
                </a:solidFill>
              </a:rPr>
              <a:t>Learn,”https</a:t>
            </a:r>
            <a:r>
              <a:rPr lang="en-US" dirty="0" smtClean="0">
                <a:solidFill>
                  <a:schemeClr val="tx1"/>
                </a:solidFill>
              </a:rPr>
              <a:t>://towardsdatascience.com/ridge-and-lassoregressiona-complete-guide-with-python-scikit-learn-e20e34bcbf0b, Sep 26, 2018. </a:t>
            </a:r>
          </a:p>
          <a:p>
            <a:pPr algn="just">
              <a:buClr>
                <a:schemeClr val="tx1"/>
              </a:buClr>
              <a:buFont typeface="+mj-lt"/>
              <a:buAutoNum type="arabicParenR" startAt="6"/>
            </a:pPr>
            <a:r>
              <a:rPr lang="en-US" dirty="0" smtClean="0">
                <a:solidFill>
                  <a:schemeClr val="tx1"/>
                </a:solidFill>
              </a:rPr>
              <a:t>D. S. </a:t>
            </a:r>
            <a:r>
              <a:rPr lang="en-US" dirty="0" err="1" smtClean="0">
                <a:solidFill>
                  <a:schemeClr val="tx1"/>
                </a:solidFill>
              </a:rPr>
              <a:t>Sayad</a:t>
            </a:r>
            <a:r>
              <a:rPr lang="en-US" dirty="0" smtClean="0">
                <a:solidFill>
                  <a:schemeClr val="tx1"/>
                </a:solidFill>
              </a:rPr>
              <a:t>, “K Nearest Neighbors - Regression,” http://saedsayad.com/k nearest neighbors reg.htm. </a:t>
            </a:r>
          </a:p>
          <a:p>
            <a:pPr algn="just">
              <a:buClr>
                <a:schemeClr val="tx1"/>
              </a:buClr>
              <a:buFont typeface="+mj-lt"/>
              <a:buAutoNum type="arabicParenR" startAt="6"/>
            </a:pPr>
            <a:r>
              <a:rPr lang="en-US" dirty="0" smtClean="0">
                <a:solidFill>
                  <a:schemeClr val="tx1"/>
                </a:solidFill>
              </a:rPr>
              <a:t>J. Patel, S. Shah, P. Thakkar, and K. </a:t>
            </a:r>
            <a:r>
              <a:rPr lang="en-US" dirty="0" err="1" smtClean="0">
                <a:solidFill>
                  <a:schemeClr val="tx1"/>
                </a:solidFill>
              </a:rPr>
              <a:t>Kotecha</a:t>
            </a:r>
            <a:r>
              <a:rPr lang="en-US" dirty="0" smtClean="0">
                <a:solidFill>
                  <a:schemeClr val="tx1"/>
                </a:solidFill>
              </a:rPr>
              <a:t>, “Predicting stock market index using fusion of machine learning techniques,” Expert Syst. Appl., vol. 42, pp. 2162–2172, 2015. </a:t>
            </a:r>
          </a:p>
          <a:p>
            <a:pPr algn="just">
              <a:buClr>
                <a:schemeClr val="tx1"/>
              </a:buClr>
              <a:buFont typeface="+mj-lt"/>
              <a:buAutoNum type="arabicParenR" startAt="6"/>
            </a:pPr>
            <a:r>
              <a:rPr lang="en-US" dirty="0" smtClean="0">
                <a:solidFill>
                  <a:schemeClr val="tx1"/>
                </a:solidFill>
              </a:rPr>
              <a:t>D. S. </a:t>
            </a:r>
            <a:r>
              <a:rPr lang="en-US" dirty="0" err="1" smtClean="0">
                <a:solidFill>
                  <a:schemeClr val="tx1"/>
                </a:solidFill>
              </a:rPr>
              <a:t>Sayad</a:t>
            </a:r>
            <a:r>
              <a:rPr lang="en-US" dirty="0" smtClean="0">
                <a:solidFill>
                  <a:schemeClr val="tx1"/>
                </a:solidFill>
              </a:rPr>
              <a:t>, “Support Vector Machine - Regression (SVR),” https://www.saedsayad.com/support vector machine reg.htm. </a:t>
            </a:r>
          </a:p>
          <a:p>
            <a:pPr algn="just">
              <a:buClr>
                <a:schemeClr val="tx1"/>
              </a:buClr>
              <a:buFont typeface="+mj-lt"/>
              <a:buAutoNum type="arabicParenR" startAt="6"/>
            </a:pPr>
            <a:r>
              <a:rPr lang="en-US" dirty="0" smtClean="0">
                <a:solidFill>
                  <a:schemeClr val="tx1"/>
                </a:solidFill>
              </a:rPr>
              <a:t>S. </a:t>
            </a:r>
            <a:r>
              <a:rPr lang="en-US" dirty="0" err="1" smtClean="0">
                <a:solidFill>
                  <a:schemeClr val="tx1"/>
                </a:solidFill>
              </a:rPr>
              <a:t>Rathor</a:t>
            </a:r>
            <a:r>
              <a:rPr lang="en-US" dirty="0" smtClean="0">
                <a:solidFill>
                  <a:schemeClr val="tx1"/>
                </a:solidFill>
              </a:rPr>
              <a:t>, “Simple RNN vs GRU vs LSTM :- Difference lies in More Flexible control,” https://medium.com/@saurabh.rathor092/simplernnvs-gru-vs-lstm-difference-lies-in-more-flexible-control5f33e07b1e57, Jun 2, 2018.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0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2"/>
    </mc:Choice>
    <mc:Fallback>
      <p:transition spd="slow" advTm="84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10178" y="1868181"/>
            <a:ext cx="7610930" cy="3117040"/>
          </a:xfrm>
        </p:spPr>
        <p:txBody>
          <a:bodyPr/>
          <a:lstStyle/>
          <a:p>
            <a:r>
              <a:rPr lang="en-US" b="1" dirty="0"/>
              <a:t>Any Questions Please…?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3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6"/>
    </mc:Choice>
    <mc:Fallback>
      <p:transition spd="slow" advTm="4656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10194" y="1868181"/>
            <a:ext cx="5100061" cy="3117040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THANK YOU</a:t>
            </a:r>
            <a:endParaRPr lang="en-US" sz="6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5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7"/>
    </mc:Choice>
    <mc:Fallback>
      <p:transition spd="slow" advTm="427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To predict stock prices using both statistical and machin</a:t>
            </a:r>
            <a:r>
              <a:rPr lang="en-US" dirty="0" smtClean="0">
                <a:solidFill>
                  <a:schemeClr val="tx1"/>
                </a:solidFill>
              </a:rPr>
              <a:t>e learning approaches.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To make comparison </a:t>
            </a:r>
            <a:r>
              <a:rPr lang="en-US" dirty="0">
                <a:solidFill>
                  <a:schemeClr val="tx1"/>
                </a:solidFill>
              </a:rPr>
              <a:t>between statistical and machine learning </a:t>
            </a:r>
            <a:r>
              <a:rPr lang="en-US" dirty="0" smtClean="0">
                <a:solidFill>
                  <a:schemeClr val="tx1"/>
                </a:solidFill>
              </a:rPr>
              <a:t>approach predictions.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To find </a:t>
            </a:r>
            <a:r>
              <a:rPr lang="en-US" dirty="0">
                <a:solidFill>
                  <a:schemeClr val="tx1"/>
                </a:solidFill>
              </a:rPr>
              <a:t>a better approach, which predicts prices of the stocks more accurately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48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11"/>
    </mc:Choice>
    <mc:Fallback>
      <p:transition spd="slow" advTm="1271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897313" cy="377762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Statis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ical Methods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Simple Moving Average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Weighted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Moving 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Average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Exponential Smoothing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Naïve Approach (Last Value Method)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48768" y="2133599"/>
            <a:ext cx="4138345" cy="442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Machine Leaning Methods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Regression (Simple Linear, Lasso, Ridge)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K-Nearest Neighbour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Random</a:t>
            </a:r>
            <a:r>
              <a:rPr lang="bn-IN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Forest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Support Vector Machine (Support Vector Regression)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Neural Network Models (Single Layer Perceptron, Multilayer Perceptron,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Long Short Term Memory)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8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15"/>
    </mc:Choice>
    <mc:Fallback>
      <p:transition spd="slow" advTm="2311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Moving Average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An unweighted </a:t>
            </a:r>
            <a:r>
              <a:rPr lang="en-US" dirty="0">
                <a:solidFill>
                  <a:schemeClr val="tx1"/>
                </a:solidFill>
              </a:rPr>
              <a:t>mean of a specific number of previous data is considered to be the predicted value for the next </a:t>
            </a:r>
            <a:r>
              <a:rPr lang="en-US" dirty="0" smtClean="0">
                <a:solidFill>
                  <a:schemeClr val="tx1"/>
                </a:solidFill>
              </a:rPr>
              <a:t>day. 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formula used </a:t>
            </a:r>
            <a:r>
              <a:rPr lang="en-US" dirty="0" smtClean="0">
                <a:solidFill>
                  <a:schemeClr val="tx1"/>
                </a:solidFill>
              </a:rPr>
              <a:t>for SMA-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https://www8.lunapic.com/editor/working/157675765315558051?84299493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826" y="3647626"/>
            <a:ext cx="5621771" cy="7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923309" y="4710892"/>
                <a:ext cx="6096000" cy="17543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+mj-lt"/>
                    <a:ea typeface="MS Mincho"/>
                  </a:rPr>
                  <a:t>In</a:t>
                </a:r>
                <a:r>
                  <a:rPr lang="en-US" dirty="0">
                    <a:latin typeface="Times New Roman" panose="02020603050405020304" pitchFamily="18" charset="0"/>
                    <a:ea typeface="MS Mincho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ea typeface="MS Mincho"/>
                  </a:rPr>
                  <a:t>(1),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18288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MS Mincho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Mincho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MS Minch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MS Mincho"/>
                  </a:rPr>
                  <a:t>	= </a:t>
                </a:r>
                <a:r>
                  <a:rPr lang="en-US" dirty="0">
                    <a:latin typeface="+mj-lt"/>
                    <a:ea typeface="MS Mincho"/>
                  </a:rPr>
                  <a:t>Predicted closing price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baseline="30000" dirty="0" err="1">
                    <a:latin typeface="+mj-lt"/>
                    <a:ea typeface="MS Mincho"/>
                  </a:rPr>
                  <a:t>th</a:t>
                </a:r>
                <a:r>
                  <a:rPr lang="en-US" dirty="0">
                    <a:latin typeface="+mj-lt"/>
                    <a:ea typeface="MS Mincho"/>
                  </a:rPr>
                  <a:t> day</a:t>
                </a:r>
                <a:endParaRPr lang="en-US" dirty="0">
                  <a:latin typeface="+mj-lt"/>
                  <a:ea typeface="Times New Roman" panose="02020603050405020304" pitchFamily="18" charset="0"/>
                </a:endParaRPr>
              </a:p>
              <a:p>
                <a:pPr indent="18288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MS Mincho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ea typeface="MS Mincho"/>
                  </a:rPr>
                  <a:t>= </a:t>
                </a:r>
                <a:r>
                  <a:rPr lang="en-US" dirty="0">
                    <a:latin typeface="+mj-lt"/>
                    <a:ea typeface="MS Mincho"/>
                  </a:rPr>
                  <a:t>Actual closing price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baseline="30000" dirty="0" err="1">
                    <a:latin typeface="+mj-lt"/>
                    <a:ea typeface="MS Mincho"/>
                  </a:rPr>
                  <a:t>th</a:t>
                </a:r>
                <a:r>
                  <a:rPr lang="en-US" dirty="0">
                    <a:latin typeface="+mj-lt"/>
                    <a:ea typeface="MS Mincho"/>
                  </a:rPr>
                  <a:t> day</a:t>
                </a:r>
                <a:endParaRPr lang="en-US" dirty="0">
                  <a:latin typeface="+mj-lt"/>
                  <a:ea typeface="Times New Roman" panose="02020603050405020304" pitchFamily="18" charset="0"/>
                </a:endParaRPr>
              </a:p>
              <a:p>
                <a:pPr indent="18288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MS Mincho"/>
                  </a:rPr>
                  <a:t>	= </a:t>
                </a:r>
                <a:r>
                  <a:rPr lang="en-US" dirty="0">
                    <a:latin typeface="+mj-lt"/>
                    <a:ea typeface="MS Mincho"/>
                  </a:rPr>
                  <a:t>Number of days considered for prediction</a:t>
                </a:r>
                <a:endParaRPr lang="en-US" dirty="0">
                  <a:latin typeface="+mj-lt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309" y="4710892"/>
                <a:ext cx="6096000" cy="1754326"/>
              </a:xfrm>
              <a:prstGeom prst="rect">
                <a:avLst/>
              </a:prstGeom>
              <a:blipFill>
                <a:blip r:embed="rId4"/>
                <a:stretch>
                  <a:fillRect l="-900" b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23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38"/>
    </mc:Choice>
    <mc:Fallback>
      <p:transition spd="slow" advTm="1553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Moving Average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2925" y="1992566"/>
                <a:ext cx="8915400" cy="4724401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solidFill>
                      <a:schemeClr val="tx1"/>
                    </a:solidFill>
                  </a:rPr>
                  <a:t>The difference between SMA and WMA is that a weight is used with the previous values to predict the future value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buClrTx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The formula used for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WMA-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i="1" dirty="0"/>
              </a:p>
              <a:p>
                <a:endParaRPr lang="en-US" i="1" dirty="0" smtClean="0"/>
              </a:p>
              <a:p>
                <a:endParaRPr lang="en-US" i="1" dirty="0"/>
              </a:p>
              <a:p>
                <a:endParaRPr lang="en-US" i="1" dirty="0" smtClean="0"/>
              </a:p>
              <a:p>
                <a:endParaRPr lang="en-US" i="1" dirty="0"/>
              </a:p>
              <a:p>
                <a:endParaRPr lang="en-US" i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Here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     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= Weight used for </a:t>
                </a:r>
                <a:r>
                  <a:rPr lang="en-US" dirty="0" err="1">
                    <a:solidFill>
                      <a:schemeClr val="tx1"/>
                    </a:solidFill>
                  </a:rPr>
                  <a:t>i</a:t>
                </a:r>
                <a:r>
                  <a:rPr lang="en-US" baseline="30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dirty="0">
                    <a:solidFill>
                      <a:schemeClr val="tx1"/>
                    </a:solidFill>
                  </a:rPr>
                  <a:t> day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</a:rPr>
                      <m:t>𝑊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= Unit weight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5" y="1992566"/>
                <a:ext cx="8915400" cy="4724401"/>
              </a:xfrm>
              <a:blipFill>
                <a:blip r:embed="rId2"/>
                <a:stretch>
                  <a:fillRect l="-410" r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https://www8.lunapic.com/editor/working/157675765315558051?61662486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720" y="3395775"/>
            <a:ext cx="5829590" cy="6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8.lunapic.com/editor/working/157675765315558051?57515037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665" y="4024427"/>
            <a:ext cx="3943980" cy="23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273940" y="6373090"/>
                <a:ext cx="38852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Fig. </a:t>
                </a:r>
                <a:r>
                  <a:rPr lang="en-US" sz="1400" b="1" dirty="0"/>
                  <a:t>Weights for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sz="1400" b="1" baseline="30000" dirty="0" err="1">
                    <a:ea typeface="MS Mincho"/>
                  </a:rPr>
                  <a:t>th</a:t>
                </a:r>
                <a:r>
                  <a:rPr lang="en-US" sz="1400" b="1" dirty="0"/>
                  <a:t> last day of 15-day WMA </a:t>
                </a: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940" y="6373090"/>
                <a:ext cx="3885294" cy="307777"/>
              </a:xfrm>
              <a:prstGeom prst="rect">
                <a:avLst/>
              </a:prstGeom>
              <a:blipFill>
                <a:blip r:embed="rId5"/>
                <a:stretch>
                  <a:fillRect l="-470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https://www8.lunapic.com/editor/working/157675765315558051?606180318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0" y="4413877"/>
            <a:ext cx="5484629" cy="118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1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45"/>
    </mc:Choice>
    <mc:Fallback>
      <p:transition spd="slow" advTm="3294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Smoothing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lnSpc>
                    <a:spcPct val="150000"/>
                  </a:lnSpc>
                  <a:buClrTx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An smoothing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constant,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is used </a:t>
                </a:r>
                <a:r>
                  <a:rPr lang="en-US" dirty="0">
                    <a:solidFill>
                      <a:schemeClr val="tx1"/>
                    </a:solidFill>
                  </a:rPr>
                  <a:t>for smoothing the prediction value from the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previous prediction.</a:t>
                </a:r>
              </a:p>
              <a:p>
                <a:pPr algn="just">
                  <a:lnSpc>
                    <a:spcPct val="150000"/>
                  </a:lnSpc>
                  <a:buClrTx/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solidFill>
                      <a:schemeClr val="tx1"/>
                    </a:solidFill>
                  </a:rPr>
                  <a:t>This smoothing </a:t>
                </a:r>
                <a:r>
                  <a:rPr lang="en-US" dirty="0">
                    <a:solidFill>
                      <a:schemeClr val="tx1"/>
                    </a:solidFill>
                  </a:rPr>
                  <a:t>constant maximizes prediction accuracy from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the last </a:t>
                </a:r>
                <a:r>
                  <a:rPr lang="en-US" dirty="0">
                    <a:solidFill>
                      <a:schemeClr val="tx1"/>
                    </a:solidFill>
                  </a:rPr>
                  <a:t>prediction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buClrTx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The formula used for exponential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smoothing-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9" r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8</a:t>
            </a:fld>
            <a:endParaRPr lang="en-US"/>
          </a:p>
        </p:txBody>
      </p:sp>
      <p:pic>
        <p:nvPicPr>
          <p:cNvPr id="9218" name="Picture 2" descr="https://www8.lunapic.com/editor/working/157675765315558051?58752444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86" y="4697660"/>
            <a:ext cx="4914900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775430" y="5353243"/>
                <a:ext cx="37374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182880" algn="just"/>
                <a:r>
                  <a:rPr lang="en-US" dirty="0" smtClean="0">
                    <a:latin typeface="+mj-lt"/>
                    <a:ea typeface="Times New Roman" panose="02020603050405020304" pitchFamily="18" charset="0"/>
                  </a:rPr>
                  <a:t>Here,</a:t>
                </a:r>
              </a:p>
              <a:p>
                <a:pPr indent="182880" algn="just"/>
                <a:r>
                  <a:rPr lang="en-US" dirty="0" smtClean="0">
                    <a:ea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MS Mincho"/>
                  </a:rPr>
                  <a:t>= </a:t>
                </a:r>
                <a:r>
                  <a:rPr lang="en-US" dirty="0">
                    <a:latin typeface="+mj-lt"/>
                    <a:ea typeface="MS Mincho"/>
                  </a:rPr>
                  <a:t>Smoothing constant</a:t>
                </a:r>
                <a:endParaRPr lang="en-US" dirty="0">
                  <a:latin typeface="+mj-lt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30" y="5353243"/>
                <a:ext cx="3737498" cy="646331"/>
              </a:xfrm>
              <a:prstGeom prst="rect">
                <a:avLst/>
              </a:prstGeom>
              <a:blipFill>
                <a:blip r:embed="rId4"/>
                <a:stretch>
                  <a:fillRect t="-4717" r="-97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76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24"/>
    </mc:Choice>
    <mc:Fallback>
      <p:transition spd="slow" advTm="2012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Approach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Naive approach is </a:t>
            </a:r>
            <a:r>
              <a:rPr lang="en-US" dirty="0" smtClean="0">
                <a:solidFill>
                  <a:schemeClr val="tx1"/>
                </a:solidFill>
              </a:rPr>
              <a:t>also called the </a:t>
            </a:r>
            <a:r>
              <a:rPr lang="en-US" dirty="0">
                <a:solidFill>
                  <a:schemeClr val="tx1"/>
                </a:solidFill>
              </a:rPr>
              <a:t>Last Value method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he </a:t>
            </a:r>
            <a:r>
              <a:rPr lang="en-US" dirty="0">
                <a:solidFill>
                  <a:schemeClr val="tx1"/>
                </a:solidFill>
              </a:rPr>
              <a:t>last actual value is considered as the predicted value for the next day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ClrTx/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The formula used for Naive </a:t>
            </a:r>
            <a:r>
              <a:rPr lang="en-US" dirty="0" smtClean="0">
                <a:solidFill>
                  <a:schemeClr val="tx1"/>
                </a:solidFill>
              </a:rPr>
              <a:t>approach-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9</a:t>
            </a:fld>
            <a:endParaRPr lang="en-US"/>
          </a:p>
        </p:txBody>
      </p:sp>
      <p:pic>
        <p:nvPicPr>
          <p:cNvPr id="7170" name="Picture 2" descr="https://www8.lunapic.com/editor/working/157675765315558051?2670111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00" y="3879316"/>
            <a:ext cx="4135071" cy="35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380509" y="4460520"/>
                <a:ext cx="6096000" cy="13388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dirty="0">
                    <a:ea typeface="MS Mincho"/>
                  </a:rPr>
                  <a:t>In</a:t>
                </a:r>
                <a:r>
                  <a:rPr lang="en-US" dirty="0">
                    <a:latin typeface="Times New Roman" panose="02020603050405020304" pitchFamily="18" charset="0"/>
                    <a:ea typeface="MS Mincho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ea typeface="MS Mincho"/>
                  </a:rPr>
                  <a:t>(6),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18288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MS Mincho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Mincho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MS Minch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MS Mincho"/>
                  </a:rPr>
                  <a:t>	= </a:t>
                </a:r>
                <a:r>
                  <a:rPr lang="en-US" dirty="0">
                    <a:ea typeface="MS Mincho"/>
                  </a:rPr>
                  <a:t>Predicted closing price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baseline="30000" dirty="0" err="1">
                    <a:ea typeface="MS Mincho"/>
                  </a:rPr>
                  <a:t>th</a:t>
                </a:r>
                <a:r>
                  <a:rPr lang="en-US" dirty="0">
                    <a:ea typeface="MS Mincho"/>
                  </a:rPr>
                  <a:t> day</a:t>
                </a:r>
                <a:endParaRPr lang="en-US" dirty="0">
                  <a:ea typeface="Times New Roman" panose="02020603050405020304" pitchFamily="18" charset="0"/>
                </a:endParaRPr>
              </a:p>
              <a:p>
                <a:pPr indent="18288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MS Mincho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MS Mincho"/>
                  </a:rPr>
                  <a:t>= </a:t>
                </a:r>
                <a:r>
                  <a:rPr lang="en-US" dirty="0">
                    <a:ea typeface="MS Mincho"/>
                  </a:rPr>
                  <a:t>Actual closing price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baseline="30000" dirty="0" err="1">
                    <a:ea typeface="MS Mincho"/>
                  </a:rPr>
                  <a:t>th</a:t>
                </a:r>
                <a:r>
                  <a:rPr lang="en-US" dirty="0">
                    <a:ea typeface="MS Mincho"/>
                  </a:rPr>
                  <a:t> day</a:t>
                </a:r>
                <a:endParaRPr lang="en-US" dirty="0"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09" y="4460520"/>
                <a:ext cx="6096000" cy="1338828"/>
              </a:xfrm>
              <a:prstGeom prst="rect">
                <a:avLst/>
              </a:prstGeom>
              <a:blipFill>
                <a:blip r:embed="rId3"/>
                <a:stretch>
                  <a:fillRect l="-900" b="-3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63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4"/>
    </mc:Choice>
    <mc:Fallback>
      <p:transition spd="slow" advTm="802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5222</TotalTime>
  <Words>1463</Words>
  <Application>Microsoft Office PowerPoint</Application>
  <PresentationFormat>Widescreen</PresentationFormat>
  <Paragraphs>229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 Unicode MS</vt:lpstr>
      <vt:lpstr>Arial</vt:lpstr>
      <vt:lpstr>Arial Rounded MT Bold</vt:lpstr>
      <vt:lpstr>Calibri</vt:lpstr>
      <vt:lpstr>Cambria Math</vt:lpstr>
      <vt:lpstr>Century Gothic</vt:lpstr>
      <vt:lpstr>MS Mincho</vt:lpstr>
      <vt:lpstr>Times New Roman</vt:lpstr>
      <vt:lpstr>TimesNewRoman</vt:lpstr>
      <vt:lpstr>Vrinda</vt:lpstr>
      <vt:lpstr>Wingdings</vt:lpstr>
      <vt:lpstr>Wingdings 3</vt:lpstr>
      <vt:lpstr>Wisp</vt:lpstr>
      <vt:lpstr>Stock Price Prediction: A Comparative Study between Traditional Statistical Approach and Machine Learning Approach</vt:lpstr>
      <vt:lpstr>Outlines</vt:lpstr>
      <vt:lpstr>Introduction</vt:lpstr>
      <vt:lpstr>Objectives</vt:lpstr>
      <vt:lpstr>Methodologies</vt:lpstr>
      <vt:lpstr>Simple Moving Average </vt:lpstr>
      <vt:lpstr>Weighted Moving Average </vt:lpstr>
      <vt:lpstr>Exponential Smoothing </vt:lpstr>
      <vt:lpstr>Naïve Approach </vt:lpstr>
      <vt:lpstr>Regression (Simple Linear, Lasso, Ridge)</vt:lpstr>
      <vt:lpstr>K-Nearest Neighbour </vt:lpstr>
      <vt:lpstr>Random Forest </vt:lpstr>
      <vt:lpstr>Support Vector Machine  (Support Vector Regression) </vt:lpstr>
      <vt:lpstr>Neural Network Models  (Single Layer Perceptron)</vt:lpstr>
      <vt:lpstr>Neural Network Models (Multilayer Perceptron)</vt:lpstr>
      <vt:lpstr>Neural Network Models (LSTM)</vt:lpstr>
      <vt:lpstr>Performance Measures</vt:lpstr>
      <vt:lpstr>The Proposed System</vt:lpstr>
      <vt:lpstr>Dataset</vt:lpstr>
      <vt:lpstr>Dataset (Continued)</vt:lpstr>
      <vt:lpstr>Data Preprocessing</vt:lpstr>
      <vt:lpstr>Data Splitting</vt:lpstr>
      <vt:lpstr>Feature Selection</vt:lpstr>
      <vt:lpstr>Prediction</vt:lpstr>
      <vt:lpstr>Results and Discussions </vt:lpstr>
      <vt:lpstr>Results and Discussions (Continued)</vt:lpstr>
      <vt:lpstr>Results and Discussions (Continued)</vt:lpstr>
      <vt:lpstr>Results and Discussions (Continued)</vt:lpstr>
      <vt:lpstr>Results and Discussions (Continued)</vt:lpstr>
      <vt:lpstr>Results and Discussions (Continued)</vt:lpstr>
      <vt:lpstr>Results and Discussions (Continued)</vt:lpstr>
      <vt:lpstr>Results and Discussions (Continued)</vt:lpstr>
      <vt:lpstr>Conclusion</vt:lpstr>
      <vt:lpstr>References</vt:lpstr>
      <vt:lpstr>References (Continued)</vt:lpstr>
      <vt:lpstr>Any Questions Please…?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Prediction: A Comparative Study between Traditional Statistical Approach and Machine Learning Approach</dc:title>
  <dc:creator>Indronil Bhattacharjee</dc:creator>
  <cp:lastModifiedBy>Indronil Bhattacharjee</cp:lastModifiedBy>
  <cp:revision>72</cp:revision>
  <dcterms:created xsi:type="dcterms:W3CDTF">2019-12-15T13:08:35Z</dcterms:created>
  <dcterms:modified xsi:type="dcterms:W3CDTF">2019-12-20T06:43:48Z</dcterms:modified>
</cp:coreProperties>
</file>